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74" r:id="rId2"/>
    <p:sldId id="275" r:id="rId3"/>
    <p:sldId id="276" r:id="rId4"/>
    <p:sldId id="269" r:id="rId5"/>
    <p:sldId id="309" r:id="rId6"/>
    <p:sldId id="306" r:id="rId7"/>
    <p:sldId id="277" r:id="rId8"/>
    <p:sldId id="278" r:id="rId9"/>
    <p:sldId id="311" r:id="rId10"/>
    <p:sldId id="273" r:id="rId11"/>
    <p:sldId id="329" r:id="rId12"/>
    <p:sldId id="313" r:id="rId13"/>
    <p:sldId id="330" r:id="rId14"/>
    <p:sldId id="342" r:id="rId15"/>
    <p:sldId id="340" r:id="rId16"/>
    <p:sldId id="341" r:id="rId17"/>
    <p:sldId id="343" r:id="rId18"/>
    <p:sldId id="312" r:id="rId19"/>
    <p:sldId id="332" r:id="rId20"/>
    <p:sldId id="331" r:id="rId21"/>
    <p:sldId id="279" r:id="rId22"/>
    <p:sldId id="272" r:id="rId23"/>
    <p:sldId id="344" r:id="rId24"/>
    <p:sldId id="321" r:id="rId25"/>
    <p:sldId id="338" r:id="rId26"/>
    <p:sldId id="267" r:id="rId27"/>
    <p:sldId id="280" r:id="rId28"/>
    <p:sldId id="314" r:id="rId29"/>
    <p:sldId id="259" r:id="rId30"/>
    <p:sldId id="345" r:id="rId31"/>
    <p:sldId id="315" r:id="rId32"/>
    <p:sldId id="283" r:id="rId33"/>
    <p:sldId id="319" r:id="rId34"/>
    <p:sldId id="299" r:id="rId35"/>
    <p:sldId id="316" r:id="rId36"/>
    <p:sldId id="293" r:id="rId37"/>
    <p:sldId id="288" r:id="rId38"/>
    <p:sldId id="334" r:id="rId39"/>
    <p:sldId id="284" r:id="rId40"/>
    <p:sldId id="346" r:id="rId41"/>
    <p:sldId id="294" r:id="rId42"/>
    <p:sldId id="285" r:id="rId43"/>
    <p:sldId id="304" r:id="rId44"/>
    <p:sldId id="287" r:id="rId45"/>
    <p:sldId id="310" r:id="rId46"/>
    <p:sldId id="271" r:id="rId47"/>
    <p:sldId id="336" r:id="rId48"/>
    <p:sldId id="295" r:id="rId49"/>
    <p:sldId id="292" r:id="rId50"/>
    <p:sldId id="317" r:id="rId51"/>
    <p:sldId id="318" r:id="rId52"/>
    <p:sldId id="261" r:id="rId53"/>
    <p:sldId id="298" r:id="rId54"/>
    <p:sldId id="296" r:id="rId55"/>
    <p:sldId id="339" r:id="rId56"/>
    <p:sldId id="260" r:id="rId57"/>
    <p:sldId id="262" r:id="rId58"/>
    <p:sldId id="263" r:id="rId59"/>
    <p:sldId id="297" r:id="rId60"/>
    <p:sldId id="289" r:id="rId61"/>
    <p:sldId id="320" r:id="rId62"/>
    <p:sldId id="300" r:id="rId63"/>
    <p:sldId id="301" r:id="rId64"/>
    <p:sldId id="265" r:id="rId65"/>
    <p:sldId id="264" r:id="rId66"/>
    <p:sldId id="266" r:id="rId67"/>
    <p:sldId id="286" r:id="rId68"/>
    <p:sldId id="305" r:id="rId69"/>
    <p:sldId id="302" r:id="rId70"/>
    <p:sldId id="303" r:id="rId71"/>
    <p:sldId id="323" r:id="rId72"/>
    <p:sldId id="335" r:id="rId73"/>
    <p:sldId id="324" r:id="rId74"/>
    <p:sldId id="322" r:id="rId75"/>
    <p:sldId id="308" r:id="rId76"/>
    <p:sldId id="290" r:id="rId77"/>
    <p:sldId id="291" r:id="rId78"/>
    <p:sldId id="325" r:id="rId79"/>
    <p:sldId id="326" r:id="rId80"/>
    <p:sldId id="327" r:id="rId81"/>
    <p:sldId id="328" r:id="rId82"/>
    <p:sldId id="347" r:id="rId83"/>
    <p:sldId id="258" r:id="rId84"/>
    <p:sldId id="307" r:id="rId85"/>
    <p:sldId id="281" r:id="rId86"/>
    <p:sldId id="282" r:id="rId87"/>
    <p:sldId id="257" r:id="rId8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6" autoAdjust="0"/>
    <p:restoredTop sz="94660"/>
  </p:normalViewPr>
  <p:slideViewPr>
    <p:cSldViewPr>
      <p:cViewPr varScale="1">
        <p:scale>
          <a:sx n="69" d="100"/>
          <a:sy n="69" d="100"/>
        </p:scale>
        <p:origin x="-67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AF5FC-ACAD-4556-83A8-45BC05B08C94}" type="datetimeFigureOut">
              <a:rPr lang="ru-RU" smtClean="0"/>
              <a:t>23.03.2020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11EA5-91E1-45FB-AE83-0AE40A317CDC}" type="slidenum">
              <a:rPr lang="ru-RU" smtClean="0"/>
              <a:t>‹#›</a:t>
            </a:fld>
            <a:endParaRPr lang="ru-RU"/>
          </a:p>
        </p:txBody>
      </p:sp>
    </p:spTree>
    <p:extLst>
      <p:ext uri="{BB962C8B-B14F-4D97-AF65-F5344CB8AC3E}">
        <p14:creationId xmlns:p14="http://schemas.microsoft.com/office/powerpoint/2010/main" val="306356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6111EA5-91E1-45FB-AE83-0AE40A317CDC}" type="slidenum">
              <a:rPr lang="ru-RU" smtClean="0"/>
              <a:t>41</a:t>
            </a:fld>
            <a:endParaRPr lang="ru-RU"/>
          </a:p>
        </p:txBody>
      </p:sp>
    </p:spTree>
    <p:extLst>
      <p:ext uri="{BB962C8B-B14F-4D97-AF65-F5344CB8AC3E}">
        <p14:creationId xmlns:p14="http://schemas.microsoft.com/office/powerpoint/2010/main" val="17173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08B07D-2129-4966-8BEB-8135E4F757C0}" type="datetimeFigureOut">
              <a:rPr lang="ru-RU" smtClean="0"/>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237727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08B07D-2129-4966-8BEB-8135E4F757C0}" type="datetimeFigureOut">
              <a:rPr lang="ru-RU" smtClean="0"/>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67984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08B07D-2129-4966-8BEB-8135E4F757C0}" type="datetimeFigureOut">
              <a:rPr lang="ru-RU" smtClean="0"/>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375623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08B07D-2129-4966-8BEB-8135E4F757C0}" type="datetimeFigureOut">
              <a:rPr lang="ru-RU" smtClean="0"/>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179182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08B07D-2129-4966-8BEB-8135E4F757C0}" type="datetimeFigureOut">
              <a:rPr lang="ru-RU" smtClean="0"/>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295767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08B07D-2129-4966-8BEB-8135E4F757C0}" type="datetimeFigureOut">
              <a:rPr lang="ru-RU" smtClean="0"/>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251081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08B07D-2129-4966-8BEB-8135E4F757C0}" type="datetimeFigureOut">
              <a:rPr lang="ru-RU" smtClean="0"/>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192273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08B07D-2129-4966-8BEB-8135E4F757C0}" type="datetimeFigureOut">
              <a:rPr lang="ru-RU" smtClean="0"/>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22639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08B07D-2129-4966-8BEB-8135E4F757C0}" type="datetimeFigureOut">
              <a:rPr lang="ru-RU" smtClean="0"/>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120671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08B07D-2129-4966-8BEB-8135E4F757C0}" type="datetimeFigureOut">
              <a:rPr lang="ru-RU" smtClean="0"/>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414940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08B07D-2129-4966-8BEB-8135E4F757C0}" type="datetimeFigureOut">
              <a:rPr lang="ru-RU" smtClean="0"/>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C3033-79E3-4256-907D-62331ED3FCA0}" type="slidenum">
              <a:rPr lang="ru-RU" smtClean="0"/>
              <a:t>‹#›</a:t>
            </a:fld>
            <a:endParaRPr lang="ru-RU"/>
          </a:p>
        </p:txBody>
      </p:sp>
    </p:spTree>
    <p:extLst>
      <p:ext uri="{BB962C8B-B14F-4D97-AF65-F5344CB8AC3E}">
        <p14:creationId xmlns:p14="http://schemas.microsoft.com/office/powerpoint/2010/main" val="389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B07D-2129-4966-8BEB-8135E4F757C0}" type="datetimeFigureOut">
              <a:rPr lang="ru-RU" smtClean="0"/>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C3033-79E3-4256-907D-62331ED3FCA0}" type="slidenum">
              <a:rPr lang="ru-RU" smtClean="0"/>
              <a:t>‹#›</a:t>
            </a:fld>
            <a:endParaRPr lang="ru-RU"/>
          </a:p>
        </p:txBody>
      </p:sp>
    </p:spTree>
    <p:extLst>
      <p:ext uri="{BB962C8B-B14F-4D97-AF65-F5344CB8AC3E}">
        <p14:creationId xmlns:p14="http://schemas.microsoft.com/office/powerpoint/2010/main" val="217457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jpe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2" cy="4616648"/>
          </a:xfrm>
          <a:prstGeom prst="rect">
            <a:avLst/>
          </a:prstGeom>
          <a:noFill/>
        </p:spPr>
        <p:txBody>
          <a:bodyPr wrap="square" rtlCol="0">
            <a:spAutoFit/>
          </a:bodyPr>
          <a:lstStyle/>
          <a:p>
            <a:pPr algn="ctr"/>
            <a:r>
              <a:rPr lang="ru-RU" sz="4000" b="1" dirty="0" smtClean="0">
                <a:solidFill>
                  <a:srgbClr val="C00000"/>
                </a:solidFill>
              </a:rPr>
              <a:t>Лекция: Профилактика зубочелюстных аномалий</a:t>
            </a:r>
          </a:p>
          <a:p>
            <a:endParaRPr lang="ru-RU" dirty="0"/>
          </a:p>
          <a:p>
            <a:r>
              <a:rPr lang="ru-RU" sz="3600" b="1" dirty="0" smtClean="0">
                <a:solidFill>
                  <a:srgbClr val="FF0000"/>
                </a:solidFill>
              </a:rPr>
              <a:t>Содержание: </a:t>
            </a:r>
          </a:p>
          <a:p>
            <a:pPr marL="457200" indent="-457200">
              <a:buFont typeface="Wingdings" panose="05000000000000000000" pitchFamily="2" charset="2"/>
              <a:buChar char="Ø"/>
            </a:pPr>
            <a:r>
              <a:rPr lang="ru-RU" sz="3200" b="1" dirty="0" smtClean="0"/>
              <a:t>Актуальность темы</a:t>
            </a:r>
          </a:p>
          <a:p>
            <a:pPr marL="457200" indent="-457200">
              <a:buFont typeface="Wingdings" panose="05000000000000000000" pitchFamily="2" charset="2"/>
              <a:buChar char="Ø"/>
            </a:pPr>
            <a:r>
              <a:rPr lang="ru-RU" sz="3200" b="1" dirty="0" smtClean="0"/>
              <a:t>Причины возникновения зубочелюстных аномалий</a:t>
            </a:r>
          </a:p>
          <a:p>
            <a:pPr marL="457200" indent="-457200">
              <a:buFont typeface="Wingdings" panose="05000000000000000000" pitchFamily="2" charset="2"/>
              <a:buChar char="Ø"/>
            </a:pPr>
            <a:r>
              <a:rPr lang="ru-RU" sz="3200" b="1" dirty="0" smtClean="0"/>
              <a:t>Меры профилактики </a:t>
            </a:r>
            <a:r>
              <a:rPr lang="ru-RU" sz="3200" b="1" dirty="0"/>
              <a:t>з</a:t>
            </a:r>
            <a:r>
              <a:rPr lang="ru-RU" sz="3200" b="1" dirty="0" smtClean="0"/>
              <a:t>убочелюстных аномалий</a:t>
            </a:r>
            <a:endParaRPr lang="ru-RU" sz="3200" b="1" dirty="0"/>
          </a:p>
        </p:txBody>
      </p:sp>
    </p:spTree>
    <p:extLst>
      <p:ext uri="{BB962C8B-B14F-4D97-AF65-F5344CB8AC3E}">
        <p14:creationId xmlns:p14="http://schemas.microsoft.com/office/powerpoint/2010/main" val="104210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2233758" y="1340768"/>
            <a:ext cx="4676484"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463636" y="251348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971600" y="4943465"/>
            <a:ext cx="7488832" cy="1938992"/>
          </a:xfrm>
          <a:prstGeom prst="rect">
            <a:avLst/>
          </a:prstGeom>
          <a:noFill/>
        </p:spPr>
        <p:txBody>
          <a:bodyPr wrap="square" rtlCol="0">
            <a:spAutoFit/>
          </a:bodyPr>
          <a:lstStyle/>
          <a:p>
            <a:pPr algn="ctr"/>
            <a:r>
              <a:rPr lang="ru-RU" sz="2000" dirty="0"/>
              <a:t> </a:t>
            </a:r>
            <a:r>
              <a:rPr lang="ru-RU" sz="2000" b="1" dirty="0"/>
              <a:t>Фотография отца, дочери и внучки. У отца врожденное </a:t>
            </a:r>
            <a:r>
              <a:rPr lang="ru-RU" sz="2000" b="1" dirty="0" err="1"/>
              <a:t>несращение</a:t>
            </a:r>
            <a:r>
              <a:rPr lang="ru-RU" sz="2000" b="1" dirty="0"/>
              <a:t> верхней губы, альвеоляр­ного отростка, твердого и мягкого нёба. У дочери врож­денное </a:t>
            </a:r>
            <a:r>
              <a:rPr lang="ru-RU" sz="2000" b="1" dirty="0" err="1"/>
              <a:t>несращение</a:t>
            </a:r>
            <a:r>
              <a:rPr lang="ru-RU" sz="2000" b="1" dirty="0"/>
              <a:t> верхней губы.  У внучки врожденное </a:t>
            </a:r>
            <a:r>
              <a:rPr lang="ru-RU" sz="2000" b="1" dirty="0" err="1"/>
              <a:t>несращение</a:t>
            </a:r>
            <a:r>
              <a:rPr lang="ru-RU" sz="2000" b="1" dirty="0"/>
              <a:t> верхней губы, твердого и мягкого нёба.</a:t>
            </a:r>
          </a:p>
          <a:p>
            <a:pPr algn="ctr"/>
            <a:endParaRPr lang="ru-RU" sz="2000" b="1" dirty="0"/>
          </a:p>
        </p:txBody>
      </p:sp>
      <p:sp>
        <p:nvSpPr>
          <p:cNvPr id="5" name="TextBox 4"/>
          <p:cNvSpPr txBox="1"/>
          <p:nvPr/>
        </p:nvSpPr>
        <p:spPr>
          <a:xfrm>
            <a:off x="611560" y="228600"/>
            <a:ext cx="8208912" cy="1077218"/>
          </a:xfrm>
          <a:prstGeom prst="rect">
            <a:avLst/>
          </a:prstGeom>
          <a:noFill/>
        </p:spPr>
        <p:txBody>
          <a:bodyPr wrap="square" rtlCol="0">
            <a:spAutoFit/>
          </a:bodyPr>
          <a:lstStyle/>
          <a:p>
            <a:pPr algn="ctr"/>
            <a:r>
              <a:rPr lang="en-US" sz="3200" b="1" dirty="0" smtClean="0"/>
              <a:t>I</a:t>
            </a:r>
            <a:r>
              <a:rPr lang="ru-RU" sz="3200" b="1" dirty="0" smtClean="0"/>
              <a:t>. Наследственные пороки развития лицевого скелета</a:t>
            </a:r>
            <a:endParaRPr lang="ru-RU" sz="3200" b="1" dirty="0"/>
          </a:p>
        </p:txBody>
      </p:sp>
    </p:spTree>
    <p:extLst>
      <p:ext uri="{BB962C8B-B14F-4D97-AF65-F5344CB8AC3E}">
        <p14:creationId xmlns:p14="http://schemas.microsoft.com/office/powerpoint/2010/main" val="225890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68760"/>
            <a:ext cx="8029575" cy="4391025"/>
          </a:xfrm>
          <a:prstGeom prst="rect">
            <a:avLst/>
          </a:prstGeom>
        </p:spPr>
      </p:pic>
      <p:sp>
        <p:nvSpPr>
          <p:cNvPr id="3" name="TextBox 2"/>
          <p:cNvSpPr txBox="1"/>
          <p:nvPr/>
        </p:nvSpPr>
        <p:spPr>
          <a:xfrm>
            <a:off x="971600" y="332656"/>
            <a:ext cx="7615187" cy="523220"/>
          </a:xfrm>
          <a:prstGeom prst="rect">
            <a:avLst/>
          </a:prstGeom>
          <a:noFill/>
        </p:spPr>
        <p:txBody>
          <a:bodyPr wrap="square" rtlCol="0">
            <a:spAutoFit/>
          </a:bodyPr>
          <a:lstStyle/>
          <a:p>
            <a:pPr algn="ctr"/>
            <a:r>
              <a:rPr lang="en-US" sz="2800" b="1" dirty="0" smtClean="0"/>
              <a:t>I</a:t>
            </a:r>
            <a:r>
              <a:rPr lang="ru-RU" sz="2800" b="1" dirty="0" smtClean="0"/>
              <a:t>. Наследственные </a:t>
            </a:r>
            <a:r>
              <a:rPr lang="ru-RU" sz="2800" b="1" dirty="0"/>
              <a:t>пороки развития</a:t>
            </a:r>
            <a:endParaRPr lang="ru-RU" sz="2800" dirty="0"/>
          </a:p>
        </p:txBody>
      </p:sp>
      <p:sp>
        <p:nvSpPr>
          <p:cNvPr id="4" name="TextBox 3"/>
          <p:cNvSpPr txBox="1"/>
          <p:nvPr/>
        </p:nvSpPr>
        <p:spPr>
          <a:xfrm>
            <a:off x="557212" y="5805264"/>
            <a:ext cx="8029575" cy="523220"/>
          </a:xfrm>
          <a:prstGeom prst="rect">
            <a:avLst/>
          </a:prstGeom>
          <a:noFill/>
        </p:spPr>
        <p:txBody>
          <a:bodyPr wrap="square" rtlCol="0">
            <a:spAutoFit/>
          </a:bodyPr>
          <a:lstStyle/>
          <a:p>
            <a:pPr algn="ctr"/>
            <a:r>
              <a:rPr lang="ru-RU" sz="2800" b="1" dirty="0" smtClean="0"/>
              <a:t>Отсутствие вторых резцов</a:t>
            </a:r>
            <a:endParaRPr lang="ru-RU" sz="2800" b="1" dirty="0"/>
          </a:p>
        </p:txBody>
      </p:sp>
      <p:cxnSp>
        <p:nvCxnSpPr>
          <p:cNvPr id="6" name="Прямая со стрелкой 5"/>
          <p:cNvCxnSpPr/>
          <p:nvPr/>
        </p:nvCxnSpPr>
        <p:spPr>
          <a:xfrm>
            <a:off x="1187624" y="1484784"/>
            <a:ext cx="1512168" cy="64807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03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064896" cy="6001643"/>
          </a:xfrm>
          <a:prstGeom prst="rect">
            <a:avLst/>
          </a:prstGeom>
          <a:noFill/>
        </p:spPr>
        <p:txBody>
          <a:bodyPr wrap="square" rtlCol="0">
            <a:spAutoFit/>
          </a:bodyPr>
          <a:lstStyle/>
          <a:p>
            <a:pPr algn="ctr"/>
            <a:r>
              <a:rPr lang="en-US" altLang="ru-RU" sz="3200" b="1" dirty="0" smtClean="0">
                <a:solidFill>
                  <a:srgbClr val="C00000"/>
                </a:solidFill>
              </a:rPr>
              <a:t>II</a:t>
            </a:r>
            <a:r>
              <a:rPr lang="ru-RU" altLang="ru-RU" sz="3200" b="1" dirty="0" smtClean="0">
                <a:solidFill>
                  <a:srgbClr val="C00000"/>
                </a:solidFill>
              </a:rPr>
              <a:t>. Врожденные зубочелюстные деформации</a:t>
            </a:r>
          </a:p>
          <a:p>
            <a:r>
              <a:rPr lang="ru-RU" altLang="ru-RU" sz="3200" b="1" dirty="0" smtClean="0">
                <a:solidFill>
                  <a:srgbClr val="C00000"/>
                </a:solidFill>
              </a:rPr>
              <a:t>Связаны: </a:t>
            </a:r>
            <a:r>
              <a:rPr lang="ru-RU" altLang="ru-RU" sz="3200" dirty="0" smtClean="0">
                <a:solidFill>
                  <a:srgbClr val="CC6600"/>
                </a:solidFill>
              </a:rPr>
              <a:t> </a:t>
            </a:r>
            <a:r>
              <a:rPr lang="ru-RU" sz="3200" b="1" dirty="0"/>
              <a:t>с глубокими нарушениями  развития в эмбриональном периоде. К ним относятся : </a:t>
            </a:r>
            <a:endParaRPr lang="ru-RU" sz="3200" b="1" dirty="0" smtClean="0"/>
          </a:p>
          <a:p>
            <a:endParaRPr lang="ru-RU" sz="3200" b="1" dirty="0" smtClean="0"/>
          </a:p>
          <a:p>
            <a:r>
              <a:rPr lang="ru-RU" sz="3200" b="1" dirty="0" smtClean="0"/>
              <a:t>пороки </a:t>
            </a:r>
            <a:r>
              <a:rPr lang="ru-RU" sz="3200" b="1" dirty="0"/>
              <a:t>развития зубов, </a:t>
            </a:r>
            <a:r>
              <a:rPr lang="ru-RU" sz="3200" b="1" dirty="0" smtClean="0"/>
              <a:t>челюстей;</a:t>
            </a:r>
          </a:p>
          <a:p>
            <a:endParaRPr lang="ru-RU" sz="3200" b="1" dirty="0" smtClean="0"/>
          </a:p>
          <a:p>
            <a:r>
              <a:rPr lang="ru-RU" sz="3200" b="1" dirty="0" smtClean="0"/>
              <a:t>врожденные </a:t>
            </a:r>
            <a:r>
              <a:rPr lang="ru-RU" sz="3200" b="1" dirty="0"/>
              <a:t>расщелины </a:t>
            </a:r>
            <a:r>
              <a:rPr lang="ru-RU" sz="3200" b="1" dirty="0" smtClean="0"/>
              <a:t>лица;</a:t>
            </a:r>
          </a:p>
          <a:p>
            <a:endParaRPr lang="ru-RU" sz="3200" b="1" dirty="0" smtClean="0"/>
          </a:p>
          <a:p>
            <a:r>
              <a:rPr lang="ru-RU" sz="3200" b="1" dirty="0" smtClean="0"/>
              <a:t>различные </a:t>
            </a:r>
            <a:r>
              <a:rPr lang="ru-RU" sz="3200" b="1" dirty="0"/>
              <a:t>врожденные синдромы</a:t>
            </a:r>
            <a:r>
              <a:rPr lang="ru-RU" sz="3200" dirty="0"/>
              <a:t>. </a:t>
            </a:r>
          </a:p>
          <a:p>
            <a:endParaRPr lang="ru-RU" sz="3200" dirty="0"/>
          </a:p>
        </p:txBody>
      </p:sp>
    </p:spTree>
    <p:extLst>
      <p:ext uri="{BB962C8B-B14F-4D97-AF65-F5344CB8AC3E}">
        <p14:creationId xmlns:p14="http://schemas.microsoft.com/office/powerpoint/2010/main" val="204721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052736"/>
            <a:ext cx="5678369" cy="4248000"/>
          </a:xfrm>
          <a:prstGeom prst="rect">
            <a:avLst/>
          </a:prstGeom>
        </p:spPr>
      </p:pic>
      <p:sp>
        <p:nvSpPr>
          <p:cNvPr id="3" name="TextBox 2"/>
          <p:cNvSpPr txBox="1"/>
          <p:nvPr/>
        </p:nvSpPr>
        <p:spPr>
          <a:xfrm>
            <a:off x="323528" y="188640"/>
            <a:ext cx="7920880" cy="954107"/>
          </a:xfrm>
          <a:prstGeom prst="rect">
            <a:avLst/>
          </a:prstGeom>
          <a:noFill/>
        </p:spPr>
        <p:txBody>
          <a:bodyPr wrap="square" rtlCol="0">
            <a:spAutoFit/>
          </a:bodyPr>
          <a:lstStyle/>
          <a:p>
            <a:pPr algn="ctr"/>
            <a:r>
              <a:rPr lang="en-US" altLang="ru-RU" sz="2800" b="1" dirty="0" smtClean="0">
                <a:solidFill>
                  <a:srgbClr val="C00000"/>
                </a:solidFill>
              </a:rPr>
              <a:t>II</a:t>
            </a:r>
            <a:r>
              <a:rPr lang="ru-RU" altLang="ru-RU" sz="2800" b="1" dirty="0" smtClean="0">
                <a:solidFill>
                  <a:srgbClr val="C00000"/>
                </a:solidFill>
              </a:rPr>
              <a:t>. Врожденные </a:t>
            </a:r>
            <a:r>
              <a:rPr lang="ru-RU" altLang="ru-RU" sz="2800" b="1" dirty="0">
                <a:solidFill>
                  <a:srgbClr val="C00000"/>
                </a:solidFill>
              </a:rPr>
              <a:t>зубочелюстные деформации</a:t>
            </a:r>
          </a:p>
          <a:p>
            <a:endParaRPr lang="ru-RU" sz="2800" dirty="0"/>
          </a:p>
        </p:txBody>
      </p:sp>
      <p:sp>
        <p:nvSpPr>
          <p:cNvPr id="4" name="TextBox 3"/>
          <p:cNvSpPr txBox="1"/>
          <p:nvPr/>
        </p:nvSpPr>
        <p:spPr>
          <a:xfrm>
            <a:off x="611560" y="5373216"/>
            <a:ext cx="7488832" cy="954107"/>
          </a:xfrm>
          <a:prstGeom prst="rect">
            <a:avLst/>
          </a:prstGeom>
          <a:noFill/>
        </p:spPr>
        <p:txBody>
          <a:bodyPr wrap="square" rtlCol="0">
            <a:spAutoFit/>
          </a:bodyPr>
          <a:lstStyle/>
          <a:p>
            <a:pPr algn="ctr"/>
            <a:r>
              <a:rPr lang="ru-RU" sz="2800" b="1" dirty="0" smtClean="0"/>
              <a:t>Сращение резцов, прорезывание вне зубной дуги</a:t>
            </a:r>
            <a:endParaRPr lang="ru-RU" sz="2800" b="1" dirty="0"/>
          </a:p>
        </p:txBody>
      </p:sp>
      <p:cxnSp>
        <p:nvCxnSpPr>
          <p:cNvPr id="6" name="Прямая со стрелкой 5"/>
          <p:cNvCxnSpPr/>
          <p:nvPr/>
        </p:nvCxnSpPr>
        <p:spPr>
          <a:xfrm>
            <a:off x="3203848" y="1412776"/>
            <a:ext cx="864096" cy="1224136"/>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788024" y="1142747"/>
            <a:ext cx="792088" cy="163818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0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323987"/>
            <a:ext cx="8640960" cy="1477328"/>
          </a:xfrm>
          <a:prstGeom prst="rect">
            <a:avLst/>
          </a:prstGeom>
          <a:noFill/>
        </p:spPr>
        <p:txBody>
          <a:bodyPr wrap="square" rtlCol="0">
            <a:spAutoFit/>
          </a:bodyPr>
          <a:lstStyle/>
          <a:p>
            <a:pPr algn="ctr"/>
            <a:r>
              <a:rPr lang="ru-RU" sz="2400" b="1" dirty="0"/>
              <a:t>Ребенок </a:t>
            </a:r>
            <a:r>
              <a:rPr lang="ru-RU" sz="2400" b="1" dirty="0" smtClean="0"/>
              <a:t>8 лет. Увеличенная </a:t>
            </a:r>
            <a:r>
              <a:rPr lang="ru-RU" sz="2400" b="1" dirty="0"/>
              <a:t>панорамная рентгенограмма. Определяется </a:t>
            </a:r>
            <a:r>
              <a:rPr lang="ru-RU" sz="2400" b="1" dirty="0" smtClean="0"/>
              <a:t>зачатки сверхкомплектных зубов </a:t>
            </a:r>
            <a:r>
              <a:rPr lang="ru-RU" sz="2400" b="1" dirty="0"/>
              <a:t>на уровне </a:t>
            </a:r>
            <a:r>
              <a:rPr lang="ru-RU" sz="2400" b="1" dirty="0" smtClean="0"/>
              <a:t>11, 21</a:t>
            </a:r>
            <a:endParaRPr lang="ru-RU" sz="2400" b="1" dirty="0"/>
          </a:p>
          <a:p>
            <a:endParaRPr lang="ru-RU" dirty="0"/>
          </a:p>
        </p:txBody>
      </p:sp>
      <p:sp>
        <p:nvSpPr>
          <p:cNvPr id="6" name="TextBox 5"/>
          <p:cNvSpPr txBox="1"/>
          <p:nvPr/>
        </p:nvSpPr>
        <p:spPr>
          <a:xfrm>
            <a:off x="251520" y="188640"/>
            <a:ext cx="8424936" cy="738664"/>
          </a:xfrm>
          <a:prstGeom prst="rect">
            <a:avLst/>
          </a:prstGeom>
          <a:noFill/>
        </p:spPr>
        <p:txBody>
          <a:bodyPr wrap="square" rtlCol="0">
            <a:spAutoFit/>
          </a:bodyPr>
          <a:lstStyle/>
          <a:p>
            <a:pPr algn="ctr"/>
            <a:r>
              <a:rPr lang="en-US" altLang="ru-RU" sz="2400" b="1" dirty="0">
                <a:solidFill>
                  <a:srgbClr val="C00000"/>
                </a:solidFill>
              </a:rPr>
              <a:t>II</a:t>
            </a:r>
            <a:r>
              <a:rPr lang="ru-RU" altLang="ru-RU" sz="2400" b="1" dirty="0">
                <a:solidFill>
                  <a:srgbClr val="C00000"/>
                </a:solidFill>
              </a:rPr>
              <a:t>. Врожденные зубочелюстные деформации</a:t>
            </a:r>
          </a:p>
          <a:p>
            <a:endParaRPr lang="ru-RU" dirty="0"/>
          </a:p>
        </p:txBody>
      </p:sp>
      <p:pic>
        <p:nvPicPr>
          <p:cNvPr id="7" name="Рисунок 6"/>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10000" contrast="20000"/>
                    </a14:imgEffect>
                  </a14:imgLayer>
                </a14:imgProps>
              </a:ext>
              <a:ext uri="{28A0092B-C50C-407E-A947-70E740481C1C}">
                <a14:useLocalDpi xmlns:a14="http://schemas.microsoft.com/office/drawing/2010/main" val="0"/>
              </a:ext>
            </a:extLst>
          </a:blip>
          <a:stretch>
            <a:fillRect/>
          </a:stretch>
        </p:blipFill>
        <p:spPr>
          <a:xfrm>
            <a:off x="660384" y="927304"/>
            <a:ext cx="7823231" cy="4140000"/>
          </a:xfrm>
          <a:prstGeom prst="rect">
            <a:avLst/>
          </a:prstGeom>
        </p:spPr>
      </p:pic>
      <p:cxnSp>
        <p:nvCxnSpPr>
          <p:cNvPr id="9" name="Прямая со стрелкой 8"/>
          <p:cNvCxnSpPr/>
          <p:nvPr/>
        </p:nvCxnSpPr>
        <p:spPr>
          <a:xfrm>
            <a:off x="3275856" y="1665968"/>
            <a:ext cx="1656184" cy="1619016"/>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51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196752"/>
            <a:ext cx="4968552" cy="4490045"/>
          </a:xfrm>
          <a:prstGeom prst="rect">
            <a:avLst/>
          </a:prstGeom>
        </p:spPr>
      </p:pic>
      <p:sp>
        <p:nvSpPr>
          <p:cNvPr id="3" name="TextBox 2"/>
          <p:cNvSpPr txBox="1"/>
          <p:nvPr/>
        </p:nvSpPr>
        <p:spPr>
          <a:xfrm>
            <a:off x="179512" y="188640"/>
            <a:ext cx="8064896" cy="523220"/>
          </a:xfrm>
          <a:prstGeom prst="rect">
            <a:avLst/>
          </a:prstGeom>
          <a:noFill/>
        </p:spPr>
        <p:txBody>
          <a:bodyPr wrap="square" rtlCol="0">
            <a:spAutoFit/>
          </a:bodyPr>
          <a:lstStyle/>
          <a:p>
            <a:pPr algn="ctr"/>
            <a:r>
              <a:rPr lang="en-US" altLang="ru-RU" sz="2400" b="1" dirty="0">
                <a:solidFill>
                  <a:srgbClr val="C00000"/>
                </a:solidFill>
              </a:rPr>
              <a:t>II</a:t>
            </a:r>
            <a:r>
              <a:rPr lang="ru-RU" altLang="ru-RU" sz="2800" b="1" dirty="0">
                <a:solidFill>
                  <a:srgbClr val="C00000"/>
                </a:solidFill>
              </a:rPr>
              <a:t>. Врожденные зубочелюстные деформации</a:t>
            </a:r>
            <a:endParaRPr lang="ru-RU" sz="2800" dirty="0"/>
          </a:p>
        </p:txBody>
      </p:sp>
      <p:sp>
        <p:nvSpPr>
          <p:cNvPr id="4" name="TextBox 3"/>
          <p:cNvSpPr txBox="1"/>
          <p:nvPr/>
        </p:nvSpPr>
        <p:spPr>
          <a:xfrm>
            <a:off x="971600" y="5686797"/>
            <a:ext cx="6624736" cy="523220"/>
          </a:xfrm>
          <a:prstGeom prst="rect">
            <a:avLst/>
          </a:prstGeom>
          <a:noFill/>
        </p:spPr>
        <p:txBody>
          <a:bodyPr wrap="square" rtlCol="0">
            <a:spAutoFit/>
          </a:bodyPr>
          <a:lstStyle/>
          <a:p>
            <a:pPr algn="ctr"/>
            <a:r>
              <a:rPr lang="ru-RU" sz="2800" b="1" dirty="0" smtClean="0"/>
              <a:t>Недоразвитие нижней челюсти</a:t>
            </a:r>
            <a:endParaRPr lang="ru-RU" sz="2800" b="1" dirty="0"/>
          </a:p>
        </p:txBody>
      </p:sp>
    </p:spTree>
    <p:extLst>
      <p:ext uri="{BB962C8B-B14F-4D97-AF65-F5344CB8AC3E}">
        <p14:creationId xmlns:p14="http://schemas.microsoft.com/office/powerpoint/2010/main" val="424505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tretch>
            <a:fillRect/>
          </a:stretch>
        </p:blipFill>
        <p:spPr>
          <a:xfrm>
            <a:off x="2555776" y="116632"/>
            <a:ext cx="6372408" cy="6192000"/>
          </a:xfrm>
          <a:prstGeom prst="rect">
            <a:avLst/>
          </a:prstGeom>
        </p:spPr>
      </p:pic>
      <p:sp>
        <p:nvSpPr>
          <p:cNvPr id="3" name="TextBox 2"/>
          <p:cNvSpPr txBox="1"/>
          <p:nvPr/>
        </p:nvSpPr>
        <p:spPr>
          <a:xfrm>
            <a:off x="179512" y="332656"/>
            <a:ext cx="2088232" cy="2308324"/>
          </a:xfrm>
          <a:prstGeom prst="rect">
            <a:avLst/>
          </a:prstGeom>
          <a:noFill/>
        </p:spPr>
        <p:txBody>
          <a:bodyPr wrap="square" rtlCol="0">
            <a:spAutoFit/>
          </a:bodyPr>
          <a:lstStyle/>
          <a:p>
            <a:r>
              <a:rPr lang="ru-RU" sz="2400" b="1" dirty="0" smtClean="0"/>
              <a:t>Врожденные синдромы</a:t>
            </a:r>
          </a:p>
          <a:p>
            <a:endParaRPr lang="ru-RU" sz="2400" b="1" dirty="0"/>
          </a:p>
          <a:p>
            <a:r>
              <a:rPr lang="ru-RU" sz="2400" b="1" dirty="0" smtClean="0"/>
              <a:t>Ребенок </a:t>
            </a:r>
            <a:r>
              <a:rPr lang="ru-RU" sz="2400" b="1" dirty="0"/>
              <a:t>6 лет. Синдром </a:t>
            </a:r>
            <a:r>
              <a:rPr lang="ru-RU" sz="2400" b="1" dirty="0" err="1"/>
              <a:t>Франческетти</a:t>
            </a:r>
            <a:endParaRPr lang="ru-RU" sz="2400" b="1" dirty="0"/>
          </a:p>
        </p:txBody>
      </p:sp>
    </p:spTree>
    <p:extLst>
      <p:ext uri="{BB962C8B-B14F-4D97-AF65-F5344CB8AC3E}">
        <p14:creationId xmlns:p14="http://schemas.microsoft.com/office/powerpoint/2010/main" val="44445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764704"/>
            <a:ext cx="4599352" cy="5760000"/>
          </a:xfrm>
          <a:prstGeom prst="rect">
            <a:avLst/>
          </a:prstGeom>
        </p:spPr>
      </p:pic>
      <p:sp>
        <p:nvSpPr>
          <p:cNvPr id="3" name="TextBox 2"/>
          <p:cNvSpPr txBox="1"/>
          <p:nvPr/>
        </p:nvSpPr>
        <p:spPr>
          <a:xfrm>
            <a:off x="251520" y="116632"/>
            <a:ext cx="8568952" cy="954107"/>
          </a:xfrm>
          <a:prstGeom prst="rect">
            <a:avLst/>
          </a:prstGeom>
          <a:noFill/>
        </p:spPr>
        <p:txBody>
          <a:bodyPr wrap="square" rtlCol="0">
            <a:spAutoFit/>
          </a:bodyPr>
          <a:lstStyle/>
          <a:p>
            <a:pPr algn="ctr"/>
            <a:r>
              <a:rPr lang="en-US" altLang="ru-RU" sz="1600" b="1" dirty="0">
                <a:solidFill>
                  <a:srgbClr val="C00000"/>
                </a:solidFill>
              </a:rPr>
              <a:t>II</a:t>
            </a:r>
            <a:r>
              <a:rPr lang="ru-RU" altLang="ru-RU" b="1" dirty="0">
                <a:solidFill>
                  <a:srgbClr val="C00000"/>
                </a:solidFill>
              </a:rPr>
              <a:t>. </a:t>
            </a:r>
            <a:r>
              <a:rPr lang="ru-RU" altLang="ru-RU" sz="2800" b="1" dirty="0">
                <a:solidFill>
                  <a:srgbClr val="C00000"/>
                </a:solidFill>
              </a:rPr>
              <a:t>Врожденные зубочелюстные деформации</a:t>
            </a:r>
            <a:endParaRPr lang="ru-RU" sz="2800" b="1" dirty="0"/>
          </a:p>
          <a:p>
            <a:pPr algn="ctr"/>
            <a:endParaRPr lang="ru-RU" sz="2800" b="1" dirty="0"/>
          </a:p>
        </p:txBody>
      </p:sp>
      <p:sp>
        <p:nvSpPr>
          <p:cNvPr id="4" name="TextBox 3"/>
          <p:cNvSpPr txBox="1"/>
          <p:nvPr/>
        </p:nvSpPr>
        <p:spPr>
          <a:xfrm>
            <a:off x="323528" y="1340768"/>
            <a:ext cx="2664296" cy="1815882"/>
          </a:xfrm>
          <a:prstGeom prst="rect">
            <a:avLst/>
          </a:prstGeom>
          <a:noFill/>
        </p:spPr>
        <p:txBody>
          <a:bodyPr wrap="square" rtlCol="0">
            <a:spAutoFit/>
          </a:bodyPr>
          <a:lstStyle/>
          <a:p>
            <a:r>
              <a:rPr lang="ru-RU" sz="2800" b="1" dirty="0"/>
              <a:t>Ребенок 13 лет. Синдром </a:t>
            </a:r>
            <a:r>
              <a:rPr lang="ru-RU" sz="2800" b="1" dirty="0" err="1"/>
              <a:t>Папиййона-Лефевра</a:t>
            </a:r>
            <a:endParaRPr lang="ru-RU" sz="2800" b="1" dirty="0"/>
          </a:p>
        </p:txBody>
      </p:sp>
    </p:spTree>
    <p:extLst>
      <p:ext uri="{BB962C8B-B14F-4D97-AF65-F5344CB8AC3E}">
        <p14:creationId xmlns:p14="http://schemas.microsoft.com/office/powerpoint/2010/main" val="42470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568952" cy="1200329"/>
          </a:xfrm>
          <a:prstGeom prst="rect">
            <a:avLst/>
          </a:prstGeom>
          <a:noFill/>
        </p:spPr>
        <p:txBody>
          <a:bodyPr wrap="square" rtlCol="0">
            <a:spAutoFit/>
          </a:bodyPr>
          <a:lstStyle/>
          <a:p>
            <a:pPr algn="ctr"/>
            <a:r>
              <a:rPr lang="ru-RU" sz="2400" b="1" dirty="0">
                <a:solidFill>
                  <a:srgbClr val="C00000"/>
                </a:solidFill>
              </a:rPr>
              <a:t>Причины, действующие в </a:t>
            </a:r>
            <a:r>
              <a:rPr lang="ru-RU" sz="2400" b="1" dirty="0" err="1">
                <a:solidFill>
                  <a:srgbClr val="C00000"/>
                </a:solidFill>
              </a:rPr>
              <a:t>пренатальный</a:t>
            </a:r>
            <a:r>
              <a:rPr lang="ru-RU" sz="2400" b="1" dirty="0">
                <a:solidFill>
                  <a:srgbClr val="C00000"/>
                </a:solidFill>
              </a:rPr>
              <a:t> период развития человека и вызывающие </a:t>
            </a:r>
            <a:r>
              <a:rPr lang="ru-RU" sz="2400" b="1" dirty="0">
                <a:solidFill>
                  <a:srgbClr val="0070C0"/>
                </a:solidFill>
              </a:rPr>
              <a:t>врожденные аномалии</a:t>
            </a:r>
          </a:p>
          <a:p>
            <a:pPr algn="ctr"/>
            <a:r>
              <a:rPr lang="ru-RU" sz="2400" b="1" dirty="0" smtClean="0">
                <a:solidFill>
                  <a:srgbClr val="C00000"/>
                </a:solidFill>
              </a:rPr>
              <a:t>Эндогенные</a:t>
            </a:r>
            <a:endParaRPr lang="ru-RU" dirty="0"/>
          </a:p>
        </p:txBody>
      </p:sp>
      <p:sp>
        <p:nvSpPr>
          <p:cNvPr id="3" name="TextBox 2"/>
          <p:cNvSpPr txBox="1"/>
          <p:nvPr/>
        </p:nvSpPr>
        <p:spPr>
          <a:xfrm>
            <a:off x="719064" y="1388969"/>
            <a:ext cx="8424936" cy="5293757"/>
          </a:xfrm>
          <a:prstGeom prst="rect">
            <a:avLst/>
          </a:prstGeom>
          <a:noFill/>
        </p:spPr>
        <p:txBody>
          <a:bodyPr wrap="square" rtlCol="0">
            <a:spAutoFit/>
          </a:bodyPr>
          <a:lstStyle/>
          <a:p>
            <a:r>
              <a:rPr lang="ru-RU" altLang="ru-RU" sz="3200" b="1" dirty="0">
                <a:solidFill>
                  <a:srgbClr val="C00000"/>
                </a:solidFill>
              </a:rPr>
              <a:t>Нарушения функции эндокринных желез у </a:t>
            </a:r>
            <a:r>
              <a:rPr lang="ru-RU" altLang="ru-RU" sz="3200" b="1" dirty="0" smtClean="0">
                <a:solidFill>
                  <a:srgbClr val="C00000"/>
                </a:solidFill>
              </a:rPr>
              <a:t>матери и плода</a:t>
            </a:r>
            <a:r>
              <a:rPr lang="ru-RU" altLang="ru-RU" sz="3200" dirty="0">
                <a:solidFill>
                  <a:srgbClr val="CC6600"/>
                </a:solidFill>
              </a:rPr>
              <a:t>: </a:t>
            </a:r>
            <a:endParaRPr lang="ru-RU" altLang="ru-RU" sz="3200" dirty="0" smtClean="0">
              <a:solidFill>
                <a:srgbClr val="CC6600"/>
              </a:solidFill>
            </a:endParaRPr>
          </a:p>
          <a:p>
            <a:pPr marL="457200" indent="-457200">
              <a:buFont typeface="Wingdings" panose="05000000000000000000" pitchFamily="2" charset="2"/>
              <a:buChar char="§"/>
            </a:pPr>
            <a:r>
              <a:rPr lang="ru-RU" altLang="ru-RU" sz="3200" b="1" dirty="0">
                <a:solidFill>
                  <a:srgbClr val="CC6600"/>
                </a:solidFill>
              </a:rPr>
              <a:t>	</a:t>
            </a:r>
            <a:r>
              <a:rPr lang="ru-RU" altLang="ru-RU" sz="2800" b="1" dirty="0" err="1" smtClean="0"/>
              <a:t>гипотириоз</a:t>
            </a:r>
            <a:r>
              <a:rPr lang="ru-RU" altLang="ru-RU" sz="2800" b="1" dirty="0" smtClean="0"/>
              <a:t> </a:t>
            </a:r>
            <a:r>
              <a:rPr lang="ru-RU" altLang="ru-RU" sz="2800" b="1" dirty="0"/>
              <a:t>– задержка развития зубочелюстной </a:t>
            </a:r>
            <a:r>
              <a:rPr lang="ru-RU" altLang="ru-RU" sz="2800" b="1" dirty="0" smtClean="0"/>
              <a:t>системы;  </a:t>
            </a:r>
          </a:p>
          <a:p>
            <a:pPr marL="457200" indent="-457200">
              <a:buFont typeface="Wingdings" panose="05000000000000000000" pitchFamily="2" charset="2"/>
              <a:buChar char="§"/>
            </a:pPr>
            <a:r>
              <a:rPr lang="ru-RU" altLang="ru-RU" sz="2800" b="1" dirty="0"/>
              <a:t>	</a:t>
            </a:r>
            <a:r>
              <a:rPr lang="ru-RU" altLang="ru-RU" sz="2800" b="1" dirty="0" err="1" smtClean="0"/>
              <a:t>гипертириоз</a:t>
            </a:r>
            <a:r>
              <a:rPr lang="ru-RU" altLang="ru-RU" sz="2800" b="1" dirty="0" smtClean="0"/>
              <a:t> </a:t>
            </a:r>
            <a:r>
              <a:rPr lang="ru-RU" altLang="ru-RU" sz="2800" b="1" dirty="0"/>
              <a:t>– задержка роста челюстей в сагиттальном </a:t>
            </a:r>
            <a:r>
              <a:rPr lang="ru-RU" altLang="ru-RU" sz="2800" b="1" dirty="0" smtClean="0"/>
              <a:t>направлении; </a:t>
            </a:r>
          </a:p>
          <a:p>
            <a:pPr marL="457200" indent="-457200">
              <a:buFont typeface="Wingdings" panose="05000000000000000000" pitchFamily="2" charset="2"/>
              <a:buChar char="§"/>
            </a:pPr>
            <a:r>
              <a:rPr lang="ru-RU" altLang="ru-RU" sz="2800" b="1" dirty="0" smtClean="0"/>
              <a:t>	гиперфункция </a:t>
            </a:r>
            <a:r>
              <a:rPr lang="ru-RU" altLang="ru-RU" sz="2800" b="1" dirty="0"/>
              <a:t>паращитовидных желез – деформация челюстных костей, глубокая окклюзия; </a:t>
            </a:r>
            <a:r>
              <a:rPr lang="ru-RU" altLang="ru-RU" sz="2800" b="1" dirty="0" smtClean="0"/>
              <a:t> 	</a:t>
            </a:r>
          </a:p>
          <a:p>
            <a:pPr marL="457200" indent="-457200">
              <a:buFont typeface="Wingdings" panose="05000000000000000000" pitchFamily="2" charset="2"/>
              <a:buChar char="§"/>
            </a:pPr>
            <a:r>
              <a:rPr lang="ru-RU" altLang="ru-RU" sz="2800" b="1" dirty="0" err="1" smtClean="0"/>
              <a:t>цереброгипофизарный</a:t>
            </a:r>
            <a:r>
              <a:rPr lang="ru-RU" altLang="ru-RU" sz="2800" b="1" dirty="0" smtClean="0"/>
              <a:t> </a:t>
            </a:r>
            <a:r>
              <a:rPr lang="ru-RU" altLang="ru-RU" sz="2800" b="1" dirty="0"/>
              <a:t>нанизм – </a:t>
            </a:r>
            <a:r>
              <a:rPr lang="ru-RU" altLang="ru-RU" sz="2800" b="1" dirty="0" smtClean="0"/>
              <a:t>недоразвитие </a:t>
            </a:r>
            <a:r>
              <a:rPr lang="ru-RU" altLang="ru-RU" sz="2800" b="1" dirty="0"/>
              <a:t>лицевого скелета и др.</a:t>
            </a:r>
          </a:p>
          <a:p>
            <a:pPr marL="285750" indent="-285750">
              <a:buFont typeface="Wingdings" panose="05000000000000000000" pitchFamily="2" charset="2"/>
              <a:buChar char="§"/>
            </a:pPr>
            <a:endParaRPr lang="ru-RU" dirty="0"/>
          </a:p>
        </p:txBody>
      </p:sp>
    </p:spTree>
    <p:extLst>
      <p:ext uri="{BB962C8B-B14F-4D97-AF65-F5344CB8AC3E}">
        <p14:creationId xmlns:p14="http://schemas.microsoft.com/office/powerpoint/2010/main" val="75839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266782" cy="6192000"/>
          </a:xfrm>
          <a:prstGeom prst="rect">
            <a:avLst/>
          </a:prstGeom>
        </p:spPr>
      </p:pic>
    </p:spTree>
    <p:extLst>
      <p:ext uri="{BB962C8B-B14F-4D97-AF65-F5344CB8AC3E}">
        <p14:creationId xmlns:p14="http://schemas.microsoft.com/office/powerpoint/2010/main" val="221906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2185214"/>
          </a:xfrm>
          <a:prstGeom prst="rect">
            <a:avLst/>
          </a:prstGeom>
          <a:noFill/>
        </p:spPr>
        <p:txBody>
          <a:bodyPr wrap="square" rtlCol="0">
            <a:spAutoFit/>
          </a:bodyPr>
          <a:lstStyle/>
          <a:p>
            <a:r>
              <a:rPr lang="ru-RU" altLang="ru-RU" sz="4000" b="1" i="1" u="sng" dirty="0">
                <a:solidFill>
                  <a:srgbClr val="C00000"/>
                </a:solidFill>
              </a:rPr>
              <a:t>Зубочелюстные аномалии (ЗЧА) </a:t>
            </a:r>
            <a:r>
              <a:rPr lang="ru-RU" altLang="ru-RU" i="1" u="sng" dirty="0">
                <a:solidFill>
                  <a:srgbClr val="000099"/>
                </a:solidFill>
              </a:rPr>
              <a:t>–</a:t>
            </a:r>
            <a:r>
              <a:rPr lang="ru-RU" altLang="ru-RU" dirty="0">
                <a:solidFill>
                  <a:srgbClr val="000099"/>
                </a:solidFill>
              </a:rPr>
              <a:t> </a:t>
            </a:r>
            <a:endParaRPr lang="ru-RU" altLang="ru-RU" dirty="0" smtClean="0">
              <a:solidFill>
                <a:srgbClr val="000099"/>
              </a:solidFill>
            </a:endParaRPr>
          </a:p>
          <a:p>
            <a:r>
              <a:rPr lang="ru-RU" altLang="ru-RU" dirty="0" smtClean="0">
                <a:solidFill>
                  <a:srgbClr val="000099"/>
                </a:solidFill>
              </a:rPr>
              <a:t> </a:t>
            </a:r>
            <a:r>
              <a:rPr lang="ru-RU" altLang="ru-RU" sz="3200" b="1" dirty="0" smtClean="0">
                <a:solidFill>
                  <a:srgbClr val="C00000"/>
                </a:solidFill>
              </a:rPr>
              <a:t>врожденные и приобретенные </a:t>
            </a:r>
            <a:r>
              <a:rPr lang="ru-RU" altLang="ru-RU" sz="3200" b="1" dirty="0" smtClean="0">
                <a:solidFill>
                  <a:srgbClr val="000099"/>
                </a:solidFill>
              </a:rPr>
              <a:t>нарушения анатомического строения, формы и функции элементов зубочелюстной системы. </a:t>
            </a:r>
            <a:endParaRPr lang="ru-RU" dirty="0"/>
          </a:p>
        </p:txBody>
      </p:sp>
      <p:pic>
        <p:nvPicPr>
          <p:cNvPr id="2050" name="Picture 2" descr="http://fs1.ppt4web.ru/images/24478/104720/310/img4.jpg"/>
          <p:cNvPicPr>
            <a:picLocks noChangeAspect="1" noChangeArrowheads="1"/>
          </p:cNvPicPr>
          <p:nvPr/>
        </p:nvPicPr>
        <p:blipFill>
          <a:blip>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80875" y="2445862"/>
            <a:ext cx="5628090" cy="421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Аномалии"/>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3644" y="2636912"/>
            <a:ext cx="343827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6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71592" y="476672"/>
            <a:ext cx="8423980" cy="6588000"/>
          </a:xfrm>
          <a:prstGeom prst="rect">
            <a:avLst/>
          </a:prstGeom>
        </p:spPr>
      </p:pic>
    </p:spTree>
    <p:extLst>
      <p:ext uri="{BB962C8B-B14F-4D97-AF65-F5344CB8AC3E}">
        <p14:creationId xmlns:p14="http://schemas.microsoft.com/office/powerpoint/2010/main" val="417513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20" y="45832"/>
            <a:ext cx="8856984" cy="7355860"/>
          </a:xfrm>
          <a:prstGeom prst="rect">
            <a:avLst/>
          </a:prstGeom>
          <a:noFill/>
        </p:spPr>
        <p:txBody>
          <a:bodyPr wrap="square" rtlCol="0">
            <a:spAutoFit/>
          </a:bodyPr>
          <a:lstStyle/>
          <a:p>
            <a:pPr algn="ctr"/>
            <a:r>
              <a:rPr lang="ru-RU" sz="2400" b="1" dirty="0">
                <a:solidFill>
                  <a:srgbClr val="C00000"/>
                </a:solidFill>
              </a:rPr>
              <a:t>Причины, действующие в </a:t>
            </a:r>
            <a:r>
              <a:rPr lang="ru-RU" sz="2400" b="1" dirty="0" err="1">
                <a:solidFill>
                  <a:srgbClr val="C00000"/>
                </a:solidFill>
              </a:rPr>
              <a:t>пренатальный</a:t>
            </a:r>
            <a:r>
              <a:rPr lang="ru-RU" sz="2400" b="1" dirty="0">
                <a:solidFill>
                  <a:srgbClr val="C00000"/>
                </a:solidFill>
              </a:rPr>
              <a:t> период развития </a:t>
            </a:r>
            <a:r>
              <a:rPr lang="ru-RU" sz="2400" b="1" dirty="0" smtClean="0">
                <a:solidFill>
                  <a:srgbClr val="C00000"/>
                </a:solidFill>
              </a:rPr>
              <a:t>человека и вызывающие </a:t>
            </a:r>
            <a:r>
              <a:rPr lang="ru-RU" sz="2400" b="1" dirty="0" smtClean="0">
                <a:solidFill>
                  <a:srgbClr val="0070C0"/>
                </a:solidFill>
              </a:rPr>
              <a:t>врожденные аномалии</a:t>
            </a:r>
          </a:p>
          <a:p>
            <a:pPr algn="ctr"/>
            <a:r>
              <a:rPr lang="ru-RU" sz="2400" b="1" dirty="0" smtClean="0">
                <a:solidFill>
                  <a:srgbClr val="C00000"/>
                </a:solidFill>
              </a:rPr>
              <a:t>Экзогенные,	Общие</a:t>
            </a:r>
            <a:r>
              <a:rPr lang="ru-RU" sz="2400" b="1" dirty="0">
                <a:solidFill>
                  <a:srgbClr val="C00000"/>
                </a:solidFill>
              </a:rPr>
              <a:t>:</a:t>
            </a:r>
            <a:r>
              <a:rPr lang="ru-RU" sz="2000" dirty="0"/>
              <a:t> </a:t>
            </a:r>
            <a:endParaRPr lang="ru-RU" sz="2000" dirty="0" smtClean="0"/>
          </a:p>
          <a:p>
            <a:r>
              <a:rPr lang="ru-RU" sz="2400" b="1" dirty="0"/>
              <a:t>	</a:t>
            </a:r>
            <a:r>
              <a:rPr lang="ru-RU" sz="2400" b="1" dirty="0" smtClean="0">
                <a:solidFill>
                  <a:srgbClr val="FF0000"/>
                </a:solidFill>
              </a:rPr>
              <a:t>Физические факторы </a:t>
            </a:r>
            <a:r>
              <a:rPr lang="ru-RU" sz="2400" b="1" dirty="0" smtClean="0"/>
              <a:t>воздействие </a:t>
            </a:r>
            <a:r>
              <a:rPr lang="ru-RU" sz="2400" b="1" dirty="0"/>
              <a:t>на </a:t>
            </a:r>
            <a:r>
              <a:rPr lang="ru-RU" sz="2400" b="1" dirty="0" smtClean="0"/>
              <a:t>беременную женщину:</a:t>
            </a:r>
          </a:p>
          <a:p>
            <a:r>
              <a:rPr lang="ru-RU" sz="2400" b="1" dirty="0" smtClean="0"/>
              <a:t>	Радиоактивное облучение;</a:t>
            </a:r>
          </a:p>
          <a:p>
            <a:pPr marL="342900" indent="-342900">
              <a:buFont typeface="Wingdings" panose="05000000000000000000" pitchFamily="2" charset="2"/>
              <a:buChar char="§"/>
            </a:pPr>
            <a:r>
              <a:rPr lang="ru-RU" sz="2400" b="1" dirty="0" smtClean="0"/>
              <a:t>	</a:t>
            </a:r>
            <a:r>
              <a:rPr lang="ru-RU" sz="2400" b="1" dirty="0" smtClean="0">
                <a:solidFill>
                  <a:srgbClr val="FF0000"/>
                </a:solidFill>
              </a:rPr>
              <a:t>Химические факторы </a:t>
            </a:r>
            <a:r>
              <a:rPr lang="ru-RU" sz="2400" b="1" dirty="0"/>
              <a:t>внешней </a:t>
            </a:r>
            <a:r>
              <a:rPr lang="ru-RU" sz="2400" b="1" dirty="0" smtClean="0"/>
              <a:t>среды: производственные, </a:t>
            </a:r>
            <a:r>
              <a:rPr lang="ru-RU" sz="2400" b="1" dirty="0"/>
              <a:t>курение, алкоголь, наркотики, </a:t>
            </a:r>
            <a:r>
              <a:rPr lang="ru-RU" sz="2800" b="1" dirty="0">
                <a:solidFill>
                  <a:srgbClr val="FF0000"/>
                </a:solidFill>
              </a:rPr>
              <a:t>прием </a:t>
            </a:r>
            <a:r>
              <a:rPr lang="ru-RU" sz="2800" b="1" dirty="0" smtClean="0">
                <a:solidFill>
                  <a:srgbClr val="FF0000"/>
                </a:solidFill>
              </a:rPr>
              <a:t>лекарств; </a:t>
            </a:r>
          </a:p>
          <a:p>
            <a:pPr marL="342900" indent="-342900">
              <a:buFont typeface="Wingdings" panose="05000000000000000000" pitchFamily="2" charset="2"/>
              <a:buChar char="§"/>
            </a:pPr>
            <a:r>
              <a:rPr lang="ru-RU" sz="2400" b="1" dirty="0" smtClean="0"/>
              <a:t>	</a:t>
            </a:r>
            <a:r>
              <a:rPr lang="ru-RU" sz="2400" b="1" dirty="0" smtClean="0">
                <a:solidFill>
                  <a:srgbClr val="FF0000"/>
                </a:solidFill>
              </a:rPr>
              <a:t>Неполноценное питание беременной;</a:t>
            </a:r>
            <a:r>
              <a:rPr lang="ru-RU" sz="2400" b="1" dirty="0" smtClean="0"/>
              <a:t> </a:t>
            </a:r>
          </a:p>
          <a:p>
            <a:pPr marL="342900" indent="-342900">
              <a:buFont typeface="Wingdings" panose="05000000000000000000" pitchFamily="2" charset="2"/>
              <a:buChar char="§"/>
            </a:pPr>
            <a:r>
              <a:rPr lang="ru-RU" sz="2400" b="1" dirty="0" smtClean="0"/>
              <a:t>	</a:t>
            </a:r>
            <a:r>
              <a:rPr lang="ru-RU" sz="2400" b="1" dirty="0" smtClean="0">
                <a:solidFill>
                  <a:srgbClr val="FF0000"/>
                </a:solidFill>
              </a:rPr>
              <a:t>Общие </a:t>
            </a:r>
            <a:r>
              <a:rPr lang="ru-RU" sz="2400" b="1" dirty="0">
                <a:solidFill>
                  <a:srgbClr val="FF0000"/>
                </a:solidFill>
              </a:rPr>
              <a:t>заболевания матери во время </a:t>
            </a:r>
            <a:r>
              <a:rPr lang="ru-RU" sz="2400" b="1" dirty="0" smtClean="0">
                <a:solidFill>
                  <a:srgbClr val="FF0000"/>
                </a:solidFill>
              </a:rPr>
              <a:t>беременности; </a:t>
            </a:r>
            <a:r>
              <a:rPr lang="ru-RU" sz="2400" b="1" dirty="0" smtClean="0"/>
              <a:t>	Биологические </a:t>
            </a:r>
            <a:r>
              <a:rPr lang="ru-RU" sz="2400" b="1" dirty="0"/>
              <a:t>факторы, особенно опасны для плода возбудители туберкулеза, сифилиса, возбудитель </a:t>
            </a:r>
            <a:r>
              <a:rPr lang="ru-RU" sz="2800" b="1" dirty="0">
                <a:solidFill>
                  <a:srgbClr val="FF0000"/>
                </a:solidFill>
              </a:rPr>
              <a:t>коревой краснухи, </a:t>
            </a:r>
            <a:r>
              <a:rPr lang="ru-RU" sz="2400" b="1" dirty="0"/>
              <a:t>эпидемического паротита, некоторые формы гриппа, токсоплазмоз);</a:t>
            </a:r>
          </a:p>
          <a:p>
            <a:pPr marL="342900" indent="-342900">
              <a:buFont typeface="Wingdings" panose="05000000000000000000" pitchFamily="2" charset="2"/>
              <a:buChar char="§"/>
            </a:pPr>
            <a:r>
              <a:rPr lang="ru-RU" sz="2400" b="1" dirty="0" smtClean="0"/>
              <a:t>	</a:t>
            </a:r>
            <a:r>
              <a:rPr lang="ru-RU" sz="2400" b="1" dirty="0" smtClean="0">
                <a:solidFill>
                  <a:srgbClr val="FF0000"/>
                </a:solidFill>
              </a:rPr>
              <a:t>Токсикозы беременности; </a:t>
            </a:r>
          </a:p>
          <a:p>
            <a:pPr marL="342900" indent="-342900">
              <a:buFont typeface="Wingdings" panose="05000000000000000000" pitchFamily="2" charset="2"/>
              <a:buChar char="§"/>
            </a:pPr>
            <a:r>
              <a:rPr lang="ru-RU" sz="2400" b="1" dirty="0" smtClean="0">
                <a:solidFill>
                  <a:srgbClr val="FF0000"/>
                </a:solidFill>
              </a:rPr>
              <a:t>	Воздействие </a:t>
            </a:r>
            <a:r>
              <a:rPr lang="ru-RU" sz="2400" b="1" dirty="0">
                <a:solidFill>
                  <a:srgbClr val="FF0000"/>
                </a:solidFill>
              </a:rPr>
              <a:t>на беременную женщину стрессовых ситуаций. </a:t>
            </a:r>
          </a:p>
          <a:p>
            <a:r>
              <a:rPr lang="ru-RU" sz="2400" b="1" dirty="0" smtClean="0">
                <a:solidFill>
                  <a:srgbClr val="C00000"/>
                </a:solidFill>
              </a:rPr>
              <a:t>	</a:t>
            </a:r>
            <a:endParaRPr lang="ru-RU" sz="2000" dirty="0"/>
          </a:p>
        </p:txBody>
      </p:sp>
    </p:spTree>
    <p:extLst>
      <p:ext uri="{BB962C8B-B14F-4D97-AF65-F5344CB8AC3E}">
        <p14:creationId xmlns:p14="http://schemas.microsoft.com/office/powerpoint/2010/main" val="83364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80350493"/>
              </p:ext>
            </p:extLst>
          </p:nvPr>
        </p:nvGraphicFramePr>
        <p:xfrm>
          <a:off x="432582" y="971819"/>
          <a:ext cx="8229600" cy="5441315"/>
        </p:xfrm>
        <a:graphic>
          <a:graphicData uri="http://schemas.openxmlformats.org/drawingml/2006/table">
            <a:tbl>
              <a:tblPr>
                <a:tableStyleId>{5C22544A-7EE6-4342-B048-85BDC9FD1C3A}</a:tableStyleId>
              </a:tblPr>
              <a:tblGrid>
                <a:gridCol w="3360969"/>
                <a:gridCol w="4868631"/>
              </a:tblGrid>
              <a:tr h="285115">
                <a:tc>
                  <a:txBody>
                    <a:bodyPr/>
                    <a:lstStyle/>
                    <a:p>
                      <a:pPr marL="450215">
                        <a:lnSpc>
                          <a:spcPct val="115000"/>
                        </a:lnSpc>
                        <a:spcAft>
                          <a:spcPts val="0"/>
                        </a:spcAft>
                      </a:pPr>
                      <a:r>
                        <a:rPr lang="ru-RU" sz="2000" b="1" spc="15" dirty="0">
                          <a:effectLst/>
                        </a:rPr>
                        <a:t>Тератогены</a:t>
                      </a:r>
                      <a:r>
                        <a:rPr lang="ru-RU" sz="2000" b="1" spc="15" baseline="30000" dirty="0">
                          <a:effectLst/>
                        </a:rPr>
                        <a:t>4</a:t>
                      </a:r>
                      <a:endParaRPr lang="ru-RU" sz="2000" b="1" dirty="0">
                        <a:effectLst/>
                        <a:latin typeface="Times New Roman"/>
                        <a:ea typeface="Times New Roman"/>
                      </a:endParaRPr>
                    </a:p>
                  </a:txBody>
                  <a:tcPr marL="25400" marR="25400" marT="0" marB="0"/>
                </a:tc>
                <a:tc>
                  <a:txBody>
                    <a:bodyPr/>
                    <a:lstStyle/>
                    <a:p>
                      <a:pPr marL="320040" algn="ctr">
                        <a:lnSpc>
                          <a:spcPct val="115000"/>
                        </a:lnSpc>
                        <a:spcAft>
                          <a:spcPts val="0"/>
                        </a:spcAft>
                      </a:pPr>
                      <a:r>
                        <a:rPr lang="ru-RU" sz="2000" b="1" spc="-20" dirty="0">
                          <a:effectLst/>
                        </a:rPr>
                        <a:t>Эффект</a:t>
                      </a:r>
                      <a:endParaRPr lang="ru-RU" sz="2000" b="1" dirty="0">
                        <a:effectLst/>
                        <a:latin typeface="Times New Roman"/>
                        <a:ea typeface="Times New Roman"/>
                      </a:endParaRPr>
                    </a:p>
                  </a:txBody>
                  <a:tcPr marL="25400" marR="25400" marT="0" marB="0"/>
                </a:tc>
              </a:tr>
              <a:tr h="247769">
                <a:tc>
                  <a:txBody>
                    <a:bodyPr/>
                    <a:lstStyle/>
                    <a:p>
                      <a:pPr>
                        <a:lnSpc>
                          <a:spcPct val="115000"/>
                        </a:lnSpc>
                        <a:spcAft>
                          <a:spcPts val="0"/>
                        </a:spcAft>
                      </a:pPr>
                      <a:r>
                        <a:rPr lang="ru-RU" sz="2000" b="1" spc="-10" dirty="0">
                          <a:effectLst/>
                        </a:rPr>
                        <a:t>Аспирин</a:t>
                      </a:r>
                      <a:endParaRPr lang="ru-RU" sz="2000" b="1" dirty="0">
                        <a:effectLst/>
                        <a:latin typeface="Times New Roman"/>
                        <a:ea typeface="Times New Roman"/>
                      </a:endParaRPr>
                    </a:p>
                  </a:txBody>
                  <a:tcPr marL="25400" marR="25400" marT="0" marB="0"/>
                </a:tc>
                <a:tc>
                  <a:txBody>
                    <a:bodyPr/>
                    <a:lstStyle/>
                    <a:p>
                      <a:pPr>
                        <a:lnSpc>
                          <a:spcPct val="115000"/>
                        </a:lnSpc>
                        <a:spcAft>
                          <a:spcPts val="0"/>
                        </a:spcAft>
                      </a:pPr>
                      <a:r>
                        <a:rPr lang="ru-RU" sz="2000" b="1" spc="-20" dirty="0">
                          <a:effectLst/>
                        </a:rPr>
                        <a:t>Расщелина губы и неба*</a:t>
                      </a:r>
                      <a:endParaRPr lang="ru-RU" sz="2000" b="1" dirty="0">
                        <a:effectLst/>
                        <a:latin typeface="Times New Roman"/>
                        <a:ea typeface="Times New Roman"/>
                      </a:endParaRPr>
                    </a:p>
                  </a:txBody>
                  <a:tcPr marL="25400" marR="25400" marT="0" marB="0"/>
                </a:tc>
              </a:tr>
              <a:tr h="265430">
                <a:tc>
                  <a:txBody>
                    <a:bodyPr/>
                    <a:lstStyle/>
                    <a:p>
                      <a:pPr>
                        <a:lnSpc>
                          <a:spcPct val="115000"/>
                        </a:lnSpc>
                        <a:spcAft>
                          <a:spcPts val="0"/>
                        </a:spcAft>
                      </a:pPr>
                      <a:r>
                        <a:rPr lang="ru-RU" sz="2000" b="1" spc="-5" dirty="0">
                          <a:effectLst/>
                        </a:rPr>
                        <a:t>Сигаретный дым (гипоксия)</a:t>
                      </a:r>
                      <a:endParaRPr lang="ru-RU" sz="2000" b="1" dirty="0">
                        <a:effectLst/>
                        <a:latin typeface="Times New Roman"/>
                        <a:ea typeface="Times New Roman"/>
                      </a:endParaRPr>
                    </a:p>
                  </a:txBody>
                  <a:tcPr marL="25400" marR="25400" marT="0" marB="0"/>
                </a:tc>
                <a:tc>
                  <a:txBody>
                    <a:bodyPr/>
                    <a:lstStyle/>
                    <a:p>
                      <a:pPr>
                        <a:lnSpc>
                          <a:spcPct val="115000"/>
                        </a:lnSpc>
                        <a:spcAft>
                          <a:spcPts val="0"/>
                        </a:spcAft>
                      </a:pPr>
                      <a:r>
                        <a:rPr lang="ru-RU" sz="2000" b="1" spc="-5">
                          <a:effectLst/>
                        </a:rPr>
                        <a:t>Расщелина губы и неба</a:t>
                      </a:r>
                      <a:endParaRPr lang="ru-RU" sz="2000" b="1">
                        <a:effectLst/>
                        <a:latin typeface="Times New Roman"/>
                        <a:ea typeface="Times New Roman"/>
                      </a:endParaRPr>
                    </a:p>
                  </a:txBody>
                  <a:tcPr marL="25400" marR="25400" marT="0" marB="0"/>
                </a:tc>
              </a:tr>
              <a:tr h="269240">
                <a:tc>
                  <a:txBody>
                    <a:bodyPr/>
                    <a:lstStyle/>
                    <a:p>
                      <a:pPr>
                        <a:lnSpc>
                          <a:spcPct val="115000"/>
                        </a:lnSpc>
                        <a:spcAft>
                          <a:spcPts val="0"/>
                        </a:spcAft>
                      </a:pPr>
                      <a:r>
                        <a:rPr lang="ru-RU" sz="2000" b="1" spc="-5" dirty="0" err="1">
                          <a:effectLst/>
                        </a:rPr>
                        <a:t>Цитомегаловирус</a:t>
                      </a:r>
                      <a:endParaRPr lang="ru-RU" sz="2000" b="1" dirty="0">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Микроцефалия, гидроцефалия, </a:t>
                      </a:r>
                      <a:r>
                        <a:rPr lang="ru-RU" sz="2000" b="1" spc="-5" dirty="0" err="1">
                          <a:effectLst/>
                        </a:rPr>
                        <a:t>офтальмомикрия</a:t>
                      </a:r>
                      <a:endParaRPr lang="ru-RU" sz="2000" b="1" dirty="0">
                        <a:effectLst/>
                        <a:latin typeface="Times New Roman"/>
                        <a:ea typeface="Times New Roman"/>
                      </a:endParaRPr>
                    </a:p>
                  </a:txBody>
                  <a:tcPr marL="25400" marR="25400" marT="0" marB="0"/>
                </a:tc>
              </a:tr>
              <a:tr h="273050">
                <a:tc>
                  <a:txBody>
                    <a:bodyPr/>
                    <a:lstStyle/>
                    <a:p>
                      <a:pPr>
                        <a:lnSpc>
                          <a:spcPct val="115000"/>
                        </a:lnSpc>
                        <a:spcAft>
                          <a:spcPts val="0"/>
                        </a:spcAft>
                      </a:pPr>
                      <a:r>
                        <a:rPr lang="ru-RU" sz="2000" b="1" spc="-5" dirty="0">
                          <a:effectLst/>
                        </a:rPr>
                        <a:t>Этиловый спирт</a:t>
                      </a:r>
                      <a:endParaRPr lang="ru-RU" sz="2000" b="1" dirty="0">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Недоразвитость средней части лица</a:t>
                      </a:r>
                      <a:endParaRPr lang="ru-RU" sz="2000" b="1" dirty="0">
                        <a:effectLst/>
                        <a:latin typeface="Times New Roman"/>
                        <a:ea typeface="Times New Roman"/>
                      </a:endParaRPr>
                    </a:p>
                  </a:txBody>
                  <a:tcPr marL="25400" marR="25400" marT="0" marB="0"/>
                </a:tc>
              </a:tr>
              <a:tr h="267970">
                <a:tc>
                  <a:txBody>
                    <a:bodyPr/>
                    <a:lstStyle/>
                    <a:p>
                      <a:pPr>
                        <a:lnSpc>
                          <a:spcPct val="115000"/>
                        </a:lnSpc>
                        <a:spcAft>
                          <a:spcPts val="0"/>
                        </a:spcAft>
                      </a:pPr>
                      <a:r>
                        <a:rPr lang="ru-RU" sz="2000" b="1" spc="-5">
                          <a:effectLst/>
                        </a:rPr>
                        <a:t>6-меркаптопурин</a:t>
                      </a:r>
                      <a:endParaRPr lang="ru-RU" sz="2000" b="1">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Расщелина неба</a:t>
                      </a:r>
                      <a:endParaRPr lang="ru-RU" sz="2000" b="1" dirty="0">
                        <a:effectLst/>
                        <a:latin typeface="Times New Roman"/>
                        <a:ea typeface="Times New Roman"/>
                      </a:endParaRPr>
                    </a:p>
                  </a:txBody>
                  <a:tcPr marL="25400" marR="25400" marT="0" marB="0"/>
                </a:tc>
              </a:tr>
              <a:tr h="262255">
                <a:tc>
                  <a:txBody>
                    <a:bodyPr/>
                    <a:lstStyle/>
                    <a:p>
                      <a:pPr>
                        <a:lnSpc>
                          <a:spcPct val="115000"/>
                        </a:lnSpc>
                        <a:spcAft>
                          <a:spcPts val="0"/>
                        </a:spcAft>
                      </a:pPr>
                      <a:r>
                        <a:rPr lang="ru-RU" sz="2000" b="1" spc="-5">
                          <a:effectLst/>
                        </a:rPr>
                        <a:t>Краснуха</a:t>
                      </a:r>
                      <a:endParaRPr lang="ru-RU" sz="2000" b="1">
                        <a:effectLst/>
                        <a:latin typeface="Times New Roman"/>
                        <a:ea typeface="Times New Roman"/>
                      </a:endParaRPr>
                    </a:p>
                  </a:txBody>
                  <a:tcPr marL="25400" marR="25400" marT="0" marB="0"/>
                </a:tc>
                <a:tc>
                  <a:txBody>
                    <a:bodyPr/>
                    <a:lstStyle/>
                    <a:p>
                      <a:pPr>
                        <a:lnSpc>
                          <a:spcPct val="115000"/>
                        </a:lnSpc>
                        <a:spcAft>
                          <a:spcPts val="0"/>
                        </a:spcAft>
                      </a:pPr>
                      <a:r>
                        <a:rPr lang="ru-RU" sz="2000" b="1" spc="-10" dirty="0" err="1">
                          <a:effectLst/>
                        </a:rPr>
                        <a:t>Офтальмомикрия</a:t>
                      </a:r>
                      <a:r>
                        <a:rPr lang="ru-RU" sz="2000" b="1" spc="-10" dirty="0">
                          <a:effectLst/>
                        </a:rPr>
                        <a:t>, 'катаракта, глухота</a:t>
                      </a:r>
                      <a:endParaRPr lang="ru-RU" sz="2000" b="1" dirty="0">
                        <a:effectLst/>
                        <a:latin typeface="Times New Roman"/>
                        <a:ea typeface="Times New Roman"/>
                      </a:endParaRPr>
                    </a:p>
                  </a:txBody>
                  <a:tcPr marL="25400" marR="25400" marT="0" marB="0"/>
                </a:tc>
              </a:tr>
              <a:tr h="275590">
                <a:tc>
                  <a:txBody>
                    <a:bodyPr/>
                    <a:lstStyle/>
                    <a:p>
                      <a:pPr>
                        <a:lnSpc>
                          <a:spcPct val="115000"/>
                        </a:lnSpc>
                        <a:spcAft>
                          <a:spcPts val="0"/>
                        </a:spcAft>
                      </a:pPr>
                      <a:r>
                        <a:rPr lang="ru-RU" sz="2000" b="1" dirty="0" err="1">
                          <a:effectLst/>
                        </a:rPr>
                        <a:t>Талидомид</a:t>
                      </a:r>
                      <a:r>
                        <a:rPr lang="ru-RU" sz="2000" b="1" dirty="0">
                          <a:effectLst/>
                        </a:rPr>
                        <a:t>                               </a:t>
                      </a:r>
                      <a:endParaRPr lang="ru-RU" sz="2000" b="1" dirty="0">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Деформации схожие </a:t>
                      </a:r>
                      <a:r>
                        <a:rPr lang="en-US" sz="2000" b="1" spc="-5" dirty="0">
                          <a:effectLst/>
                        </a:rPr>
                        <a:t>c </a:t>
                      </a:r>
                      <a:r>
                        <a:rPr lang="ru-RU" sz="2000" b="1" spc="-5" dirty="0" err="1">
                          <a:effectLst/>
                        </a:rPr>
                        <a:t>полулицевой</a:t>
                      </a:r>
                      <a:r>
                        <a:rPr lang="ru-RU" sz="2000" b="1" spc="-5" dirty="0">
                          <a:effectLst/>
                        </a:rPr>
                        <a:t> </a:t>
                      </a:r>
                      <a:r>
                        <a:rPr lang="ru-RU" sz="2000" b="1" spc="-5" dirty="0" err="1">
                          <a:effectLst/>
                        </a:rPr>
                        <a:t>микросомией</a:t>
                      </a:r>
                      <a:r>
                        <a:rPr lang="ru-RU" sz="2000" b="1" spc="-5" dirty="0">
                          <a:effectLst/>
                        </a:rPr>
                        <a:t>, челюстно-лицевой </a:t>
                      </a:r>
                      <a:r>
                        <a:rPr lang="ru-RU" sz="2000" b="1" spc="-5" dirty="0" err="1">
                          <a:effectLst/>
                        </a:rPr>
                        <a:t>дизостоз</a:t>
                      </a:r>
                      <a:endParaRPr lang="ru-RU" sz="2000" b="1" dirty="0">
                        <a:effectLst/>
                        <a:latin typeface="Times New Roman"/>
                        <a:ea typeface="Times New Roman"/>
                      </a:endParaRPr>
                    </a:p>
                  </a:txBody>
                  <a:tcPr marL="25400" marR="25400" marT="0" marB="0"/>
                </a:tc>
              </a:tr>
              <a:tr h="261620">
                <a:tc>
                  <a:txBody>
                    <a:bodyPr/>
                    <a:lstStyle/>
                    <a:p>
                      <a:pPr>
                        <a:lnSpc>
                          <a:spcPct val="115000"/>
                        </a:lnSpc>
                        <a:spcAft>
                          <a:spcPts val="0"/>
                        </a:spcAft>
                      </a:pPr>
                      <a:r>
                        <a:rPr lang="ru-RU" sz="2000" b="1" spc="-25">
                          <a:effectLst/>
                        </a:rPr>
                        <a:t>Токсоплазма</a:t>
                      </a:r>
                      <a:endParaRPr lang="ru-RU" sz="2000" b="1">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Микроцефалия, гидроцефалия, </a:t>
                      </a:r>
                      <a:r>
                        <a:rPr lang="ru-RU" sz="2000" b="1" spc="-5" dirty="0" err="1">
                          <a:effectLst/>
                        </a:rPr>
                        <a:t>офтальмомикрия</a:t>
                      </a:r>
                      <a:endParaRPr lang="ru-RU" sz="2000" b="1" dirty="0">
                        <a:effectLst/>
                        <a:latin typeface="Times New Roman"/>
                        <a:ea typeface="Times New Roman"/>
                      </a:endParaRPr>
                    </a:p>
                  </a:txBody>
                  <a:tcPr marL="25400" marR="25400" marT="0" marB="0"/>
                </a:tc>
              </a:tr>
              <a:tr h="265430">
                <a:tc>
                  <a:txBody>
                    <a:bodyPr/>
                    <a:lstStyle/>
                    <a:p>
                      <a:pPr>
                        <a:lnSpc>
                          <a:spcPct val="115000"/>
                        </a:lnSpc>
                        <a:spcAft>
                          <a:spcPts val="0"/>
                        </a:spcAft>
                      </a:pPr>
                      <a:r>
                        <a:rPr lang="ru-RU" sz="2000" b="1" spc="-5">
                          <a:effectLst/>
                        </a:rPr>
                        <a:t>Рентгеновское облучение</a:t>
                      </a:r>
                      <a:endParaRPr lang="ru-RU" sz="2000" b="1">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Микроцефалия</a:t>
                      </a:r>
                      <a:endParaRPr lang="ru-RU" sz="2000" b="1" dirty="0">
                        <a:effectLst/>
                        <a:latin typeface="Times New Roman"/>
                        <a:ea typeface="Times New Roman"/>
                      </a:endParaRPr>
                    </a:p>
                  </a:txBody>
                  <a:tcPr marL="25400" marR="25400" marT="0" marB="0"/>
                </a:tc>
              </a:tr>
              <a:tr h="277495">
                <a:tc>
                  <a:txBody>
                    <a:bodyPr/>
                    <a:lstStyle/>
                    <a:p>
                      <a:pPr>
                        <a:lnSpc>
                          <a:spcPct val="115000"/>
                        </a:lnSpc>
                        <a:spcAft>
                          <a:spcPts val="0"/>
                        </a:spcAft>
                      </a:pPr>
                      <a:r>
                        <a:rPr lang="ru-RU" sz="2000" b="1" spc="-15">
                          <a:effectLst/>
                        </a:rPr>
                        <a:t>Валиум</a:t>
                      </a:r>
                      <a:endParaRPr lang="ru-RU" sz="2000" b="1">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Расщелина губы и неба</a:t>
                      </a:r>
                      <a:endParaRPr lang="ru-RU" sz="2000" b="1" dirty="0">
                        <a:effectLst/>
                        <a:latin typeface="Times New Roman"/>
                        <a:ea typeface="Times New Roman"/>
                      </a:endParaRPr>
                    </a:p>
                  </a:txBody>
                  <a:tcPr marL="25400" marR="25400" marT="0" marB="0"/>
                </a:tc>
              </a:tr>
              <a:tr h="534035">
                <a:tc>
                  <a:txBody>
                    <a:bodyPr/>
                    <a:lstStyle/>
                    <a:p>
                      <a:pPr>
                        <a:lnSpc>
                          <a:spcPct val="115000"/>
                        </a:lnSpc>
                        <a:spcAft>
                          <a:spcPts val="0"/>
                        </a:spcAft>
                      </a:pPr>
                      <a:r>
                        <a:rPr lang="ru-RU" sz="2000" b="1" spc="-10">
                          <a:effectLst/>
                        </a:rPr>
                        <a:t>Избыток витамина </a:t>
                      </a:r>
                      <a:r>
                        <a:rPr lang="en-US" sz="2000" b="1" spc="-10">
                          <a:effectLst/>
                        </a:rPr>
                        <a:t>D</a:t>
                      </a:r>
                      <a:endParaRPr lang="ru-RU" sz="2000" b="1">
                        <a:effectLst/>
                        <a:latin typeface="Times New Roman"/>
                        <a:ea typeface="Times New Roman"/>
                      </a:endParaRPr>
                    </a:p>
                  </a:txBody>
                  <a:tcPr marL="25400" marR="25400" marT="0" marB="0"/>
                </a:tc>
                <a:tc>
                  <a:txBody>
                    <a:bodyPr/>
                    <a:lstStyle/>
                    <a:p>
                      <a:pPr>
                        <a:lnSpc>
                          <a:spcPct val="115000"/>
                        </a:lnSpc>
                        <a:spcAft>
                          <a:spcPts val="0"/>
                        </a:spcAft>
                      </a:pPr>
                      <a:r>
                        <a:rPr lang="ru-RU" sz="2000" b="1" spc="-5" dirty="0">
                          <a:effectLst/>
                        </a:rPr>
                        <a:t>Преждевременное закрытие швов черепа</a:t>
                      </a:r>
                      <a:endParaRPr lang="ru-RU" sz="2000" b="1" dirty="0">
                        <a:effectLst/>
                        <a:latin typeface="Times New Roman"/>
                        <a:ea typeface="Times New Roman"/>
                      </a:endParaRPr>
                    </a:p>
                  </a:txBody>
                  <a:tcPr marL="25400" marR="25400" marT="0" marB="0"/>
                </a:tc>
              </a:tr>
            </a:tbl>
          </a:graphicData>
        </a:graphic>
      </p:graphicFrame>
      <p:sp>
        <p:nvSpPr>
          <p:cNvPr id="3" name="Rectangle 1"/>
          <p:cNvSpPr>
            <a:spLocks noChangeArrowheads="1"/>
          </p:cNvSpPr>
          <p:nvPr/>
        </p:nvSpPr>
        <p:spPr bwMode="auto">
          <a:xfrm>
            <a:off x="523177" y="263933"/>
            <a:ext cx="8620823"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Тератогены</a:t>
            </a:r>
            <a:r>
              <a:rPr kumimoji="0" lang="ru-RU" altLang="ru-RU"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влияющие на челюстно-лицевое развит</a:t>
            </a:r>
            <a:r>
              <a:rPr kumimoji="0" lang="ru-RU" alt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ие</a:t>
            </a:r>
            <a:endParaRPr kumimoji="0" lang="ru-RU" alt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323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836712"/>
            <a:ext cx="3384376" cy="3960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5" y="980728"/>
            <a:ext cx="5400600" cy="3600400"/>
          </a:xfrm>
          <a:prstGeom prst="rect">
            <a:avLst/>
          </a:prstGeom>
        </p:spPr>
      </p:pic>
      <p:sp>
        <p:nvSpPr>
          <p:cNvPr id="4" name="TextBox 3"/>
          <p:cNvSpPr txBox="1"/>
          <p:nvPr/>
        </p:nvSpPr>
        <p:spPr>
          <a:xfrm>
            <a:off x="4355976" y="5012672"/>
            <a:ext cx="4464496" cy="830997"/>
          </a:xfrm>
          <a:prstGeom prst="rect">
            <a:avLst/>
          </a:prstGeom>
          <a:noFill/>
        </p:spPr>
        <p:txBody>
          <a:bodyPr wrap="square" rtlCol="0">
            <a:spAutoFit/>
          </a:bodyPr>
          <a:lstStyle/>
          <a:p>
            <a:pPr algn="ctr"/>
            <a:r>
              <a:rPr lang="ru-RU" sz="2400" b="1" dirty="0"/>
              <a:t>Ребенок 12 лет. </a:t>
            </a:r>
            <a:r>
              <a:rPr lang="ru-RU" sz="2400" b="1" dirty="0" err="1"/>
              <a:t>Цитомегаловирусный</a:t>
            </a:r>
            <a:r>
              <a:rPr lang="ru-RU" sz="2400" b="1" dirty="0"/>
              <a:t> синдром</a:t>
            </a:r>
          </a:p>
        </p:txBody>
      </p:sp>
      <p:sp>
        <p:nvSpPr>
          <p:cNvPr id="5" name="TextBox 4"/>
          <p:cNvSpPr txBox="1"/>
          <p:nvPr/>
        </p:nvSpPr>
        <p:spPr>
          <a:xfrm>
            <a:off x="82629" y="5229200"/>
            <a:ext cx="3866173" cy="830997"/>
          </a:xfrm>
          <a:prstGeom prst="rect">
            <a:avLst/>
          </a:prstGeom>
          <a:noFill/>
        </p:spPr>
        <p:txBody>
          <a:bodyPr wrap="square" rtlCol="0">
            <a:spAutoFit/>
          </a:bodyPr>
          <a:lstStyle/>
          <a:p>
            <a:pPr algn="ctr"/>
            <a:r>
              <a:rPr lang="ru-RU" sz="2400" b="1" dirty="0"/>
              <a:t>Ребенок 9 лет. Алкогольно-фетальный синдром</a:t>
            </a:r>
          </a:p>
        </p:txBody>
      </p:sp>
    </p:spTree>
    <p:extLst>
      <p:ext uri="{BB962C8B-B14F-4D97-AF65-F5344CB8AC3E}">
        <p14:creationId xmlns:p14="http://schemas.microsoft.com/office/powerpoint/2010/main" val="70861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424936" cy="6217087"/>
          </a:xfrm>
          <a:prstGeom prst="rect">
            <a:avLst/>
          </a:prstGeom>
          <a:noFill/>
        </p:spPr>
        <p:txBody>
          <a:bodyPr wrap="square" rtlCol="0">
            <a:spAutoFit/>
          </a:bodyPr>
          <a:lstStyle/>
          <a:p>
            <a:pPr algn="ctr"/>
            <a:r>
              <a:rPr lang="ru-RU" sz="2400" b="1" dirty="0">
                <a:solidFill>
                  <a:srgbClr val="C00000"/>
                </a:solidFill>
              </a:rPr>
              <a:t>Причины, действующие в </a:t>
            </a:r>
            <a:r>
              <a:rPr lang="ru-RU" sz="2400" b="1" dirty="0" err="1">
                <a:solidFill>
                  <a:srgbClr val="C00000"/>
                </a:solidFill>
              </a:rPr>
              <a:t>пренатальный</a:t>
            </a:r>
            <a:r>
              <a:rPr lang="ru-RU" sz="2400" b="1" dirty="0">
                <a:solidFill>
                  <a:srgbClr val="C00000"/>
                </a:solidFill>
              </a:rPr>
              <a:t> период развития человека и вызывающие </a:t>
            </a:r>
            <a:r>
              <a:rPr lang="ru-RU" sz="2400" b="1" dirty="0">
                <a:solidFill>
                  <a:srgbClr val="0070C0"/>
                </a:solidFill>
              </a:rPr>
              <a:t>врожденные </a:t>
            </a:r>
            <a:r>
              <a:rPr lang="ru-RU" sz="2400" b="1" dirty="0" smtClean="0">
                <a:solidFill>
                  <a:srgbClr val="0070C0"/>
                </a:solidFill>
              </a:rPr>
              <a:t>аномалии</a:t>
            </a:r>
          </a:p>
          <a:p>
            <a:pPr algn="ctr"/>
            <a:r>
              <a:rPr lang="ru-RU" sz="2400" b="1" dirty="0">
                <a:solidFill>
                  <a:srgbClr val="C00000"/>
                </a:solidFill>
              </a:rPr>
              <a:t>Экзогенные</a:t>
            </a:r>
            <a:r>
              <a:rPr lang="ru-RU" sz="2400" b="1" dirty="0" smtClean="0">
                <a:solidFill>
                  <a:srgbClr val="C00000"/>
                </a:solidFill>
              </a:rPr>
              <a:t>:</a:t>
            </a:r>
          </a:p>
          <a:p>
            <a:pPr algn="ctr"/>
            <a:r>
              <a:rPr lang="ru-RU" sz="2800" b="1" dirty="0" smtClean="0">
                <a:solidFill>
                  <a:srgbClr val="C00000"/>
                </a:solidFill>
              </a:rPr>
              <a:t>	Местные</a:t>
            </a:r>
            <a:r>
              <a:rPr lang="ru-RU" sz="2800" b="1" dirty="0"/>
              <a:t>: </a:t>
            </a:r>
            <a:endParaRPr lang="ru-RU" sz="2800" b="1" dirty="0" smtClean="0"/>
          </a:p>
          <a:p>
            <a:r>
              <a:rPr lang="ru-RU" sz="2800" b="1" dirty="0"/>
              <a:t>	</a:t>
            </a:r>
            <a:r>
              <a:rPr lang="ru-RU" sz="2800" b="1" dirty="0" smtClean="0"/>
              <a:t>Давление </a:t>
            </a:r>
            <a:r>
              <a:rPr lang="ru-RU" sz="2800" b="1" dirty="0"/>
              <a:t>на различные части тела плода. Достаточно повысить давление на несколько часов, чтобы нарушить развитие органа. Такая ситуация может возникнуть: </a:t>
            </a:r>
          </a:p>
          <a:p>
            <a:pPr marL="342900" indent="-342900">
              <a:buFont typeface="Wingdings" panose="05000000000000000000" pitchFamily="2" charset="2"/>
              <a:buChar char="Ø"/>
            </a:pPr>
            <a:r>
              <a:rPr lang="ru-RU" sz="2800" b="1" dirty="0"/>
              <a:t>при малом количестве околоплодной жидкости, </a:t>
            </a:r>
            <a:endParaRPr lang="ru-RU" sz="2800" b="1" dirty="0" smtClean="0"/>
          </a:p>
          <a:p>
            <a:pPr marL="342900" indent="-342900">
              <a:buFont typeface="Wingdings" panose="05000000000000000000" pitchFamily="2" charset="2"/>
              <a:buChar char="Ø"/>
            </a:pPr>
            <a:r>
              <a:rPr lang="ru-RU" sz="2800" b="1" dirty="0" smtClean="0"/>
              <a:t>неправильном </a:t>
            </a:r>
            <a:r>
              <a:rPr lang="ru-RU" sz="2800" b="1" dirty="0"/>
              <a:t>положении плода, </a:t>
            </a:r>
          </a:p>
          <a:p>
            <a:pPr marL="342900" indent="-342900">
              <a:buFont typeface="Wingdings" panose="05000000000000000000" pitchFamily="2" charset="2"/>
              <a:buChar char="Ø"/>
            </a:pPr>
            <a:r>
              <a:rPr lang="ru-RU" sz="2800" b="1" dirty="0"/>
              <a:t>ношении беременной тесной одежды, </a:t>
            </a:r>
          </a:p>
          <a:p>
            <a:pPr marL="342900" indent="-342900">
              <a:buFont typeface="Wingdings" panose="05000000000000000000" pitchFamily="2" charset="2"/>
              <a:buChar char="Ø"/>
            </a:pPr>
            <a:r>
              <a:rPr lang="ru-RU" sz="2800" b="1" dirty="0"/>
              <a:t>ушиба живота беременной женщины, </a:t>
            </a:r>
            <a:endParaRPr lang="ru-RU" sz="2800" b="1" dirty="0" smtClean="0"/>
          </a:p>
          <a:p>
            <a:pPr marL="342900" indent="-342900">
              <a:buFont typeface="Wingdings" panose="05000000000000000000" pitchFamily="2" charset="2"/>
              <a:buChar char="Ø"/>
            </a:pPr>
            <a:r>
              <a:rPr lang="ru-RU" sz="2800" b="1" dirty="0" smtClean="0"/>
              <a:t>при </a:t>
            </a:r>
            <a:r>
              <a:rPr lang="ru-RU" sz="2800" b="1" dirty="0"/>
              <a:t>выполнении ей тяжелого физического труда.</a:t>
            </a:r>
          </a:p>
          <a:p>
            <a:endParaRPr lang="ru-RU" sz="2800" b="1" dirty="0">
              <a:solidFill>
                <a:srgbClr val="C00000"/>
              </a:solidFill>
            </a:endParaRPr>
          </a:p>
          <a:p>
            <a:endParaRPr lang="ru-RU" dirty="0"/>
          </a:p>
        </p:txBody>
      </p:sp>
    </p:spTree>
    <p:extLst>
      <p:ext uri="{BB962C8B-B14F-4D97-AF65-F5344CB8AC3E}">
        <p14:creationId xmlns:p14="http://schemas.microsoft.com/office/powerpoint/2010/main" val="135651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5000"/>
                    </a14:imgEffect>
                  </a14:imgLayer>
                </a14:imgProps>
              </a:ext>
              <a:ext uri="{28A0092B-C50C-407E-A947-70E740481C1C}">
                <a14:useLocalDpi xmlns:a14="http://schemas.microsoft.com/office/drawing/2010/main" val="0"/>
              </a:ext>
            </a:extLst>
          </a:blip>
          <a:srcRect l="67718" t="30816" b="6149"/>
          <a:stretch/>
        </p:blipFill>
        <p:spPr>
          <a:xfrm>
            <a:off x="755576" y="188292"/>
            <a:ext cx="4773697" cy="6696000"/>
          </a:xfrm>
          <a:prstGeom prst="rect">
            <a:avLst/>
          </a:prstGeom>
        </p:spPr>
      </p:pic>
      <p:sp>
        <p:nvSpPr>
          <p:cNvPr id="3" name="TextBox 2"/>
          <p:cNvSpPr txBox="1"/>
          <p:nvPr/>
        </p:nvSpPr>
        <p:spPr>
          <a:xfrm>
            <a:off x="5796136" y="476672"/>
            <a:ext cx="3168352" cy="2062103"/>
          </a:xfrm>
          <a:prstGeom prst="rect">
            <a:avLst/>
          </a:prstGeom>
          <a:noFill/>
        </p:spPr>
        <p:txBody>
          <a:bodyPr wrap="square" rtlCol="0">
            <a:spAutoFit/>
          </a:bodyPr>
          <a:lstStyle/>
          <a:p>
            <a:pPr algn="ctr"/>
            <a:r>
              <a:rPr lang="ru-RU" sz="3200" b="1" dirty="0" smtClean="0"/>
              <a:t>Неправильное положение ручки плода в полости матки</a:t>
            </a:r>
            <a:endParaRPr lang="ru-RU" sz="3200" b="1" dirty="0"/>
          </a:p>
        </p:txBody>
      </p:sp>
    </p:spTree>
    <p:extLst>
      <p:ext uri="{BB962C8B-B14F-4D97-AF65-F5344CB8AC3E}">
        <p14:creationId xmlns:p14="http://schemas.microsoft.com/office/powerpoint/2010/main" val="349433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2411760" y="76470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3688" y="5373216"/>
            <a:ext cx="6120680" cy="1200329"/>
          </a:xfrm>
          <a:prstGeom prst="rect">
            <a:avLst/>
          </a:prstGeom>
          <a:noFill/>
        </p:spPr>
        <p:txBody>
          <a:bodyPr wrap="square" rtlCol="0">
            <a:spAutoFit/>
          </a:bodyPr>
          <a:lstStyle/>
          <a:p>
            <a:r>
              <a:rPr lang="ru-RU" sz="2400" b="1" dirty="0" smtClean="0"/>
              <a:t>Девочка 3 лет. Недоразвитие средней зоны лица вследствие внутриутробного сжатия (ручка была прижата к лицу)</a:t>
            </a:r>
            <a:endParaRPr lang="ru-RU" sz="2400" b="1" dirty="0"/>
          </a:p>
        </p:txBody>
      </p:sp>
      <p:sp>
        <p:nvSpPr>
          <p:cNvPr id="3" name="TextBox 2"/>
          <p:cNvSpPr txBox="1"/>
          <p:nvPr/>
        </p:nvSpPr>
        <p:spPr>
          <a:xfrm>
            <a:off x="323528" y="71046"/>
            <a:ext cx="8712968" cy="523220"/>
          </a:xfrm>
          <a:prstGeom prst="rect">
            <a:avLst/>
          </a:prstGeom>
          <a:noFill/>
        </p:spPr>
        <p:txBody>
          <a:bodyPr wrap="square" rtlCol="0">
            <a:spAutoFit/>
          </a:bodyPr>
          <a:lstStyle/>
          <a:p>
            <a:pPr algn="ctr"/>
            <a:r>
              <a:rPr lang="ru-RU" sz="2800" b="1" dirty="0" smtClean="0">
                <a:solidFill>
                  <a:srgbClr val="C00000"/>
                </a:solidFill>
              </a:rPr>
              <a:t>Врожденная аномалия. Местные экзогенные факторы</a:t>
            </a:r>
            <a:endParaRPr lang="ru-RU" sz="2800" b="1" dirty="0">
              <a:solidFill>
                <a:srgbClr val="C00000"/>
              </a:solidFill>
            </a:endParaRPr>
          </a:p>
        </p:txBody>
      </p:sp>
    </p:spTree>
    <p:extLst>
      <p:ext uri="{BB962C8B-B14F-4D97-AF65-F5344CB8AC3E}">
        <p14:creationId xmlns:p14="http://schemas.microsoft.com/office/powerpoint/2010/main" val="233094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12968" cy="6832640"/>
          </a:xfrm>
          <a:prstGeom prst="rect">
            <a:avLst/>
          </a:prstGeom>
          <a:noFill/>
        </p:spPr>
        <p:txBody>
          <a:bodyPr wrap="square" rtlCol="0">
            <a:spAutoFit/>
          </a:bodyPr>
          <a:lstStyle/>
          <a:p>
            <a:pPr algn="ctr"/>
            <a:r>
              <a:rPr lang="ru-RU" altLang="ru-RU" sz="3200" b="1" dirty="0">
                <a:solidFill>
                  <a:srgbClr val="C00000"/>
                </a:solidFill>
              </a:rPr>
              <a:t>Мероприятия по </a:t>
            </a:r>
            <a:r>
              <a:rPr lang="ru-RU" altLang="ru-RU" sz="3200" b="1" dirty="0" err="1">
                <a:solidFill>
                  <a:srgbClr val="C00000"/>
                </a:solidFill>
              </a:rPr>
              <a:t>пренатальной</a:t>
            </a:r>
            <a:r>
              <a:rPr lang="ru-RU" altLang="ru-RU" sz="3200" b="1" dirty="0">
                <a:solidFill>
                  <a:srgbClr val="C00000"/>
                </a:solidFill>
              </a:rPr>
              <a:t> </a:t>
            </a:r>
            <a:r>
              <a:rPr lang="ru-RU" altLang="ru-RU" sz="3200" b="1" dirty="0" smtClean="0">
                <a:solidFill>
                  <a:srgbClr val="C00000"/>
                </a:solidFill>
              </a:rPr>
              <a:t>профилактике</a:t>
            </a:r>
          </a:p>
          <a:p>
            <a:pPr marL="457200" indent="-457200">
              <a:buFont typeface="Wingdings" panose="05000000000000000000" pitchFamily="2" charset="2"/>
              <a:buChar char="§"/>
            </a:pPr>
            <a:r>
              <a:rPr lang="ru-RU" altLang="ru-RU" sz="2800" b="1" dirty="0" smtClean="0">
                <a:solidFill>
                  <a:srgbClr val="C00000"/>
                </a:solidFill>
              </a:rPr>
              <a:t>Медико-генетическая консультация</a:t>
            </a:r>
          </a:p>
          <a:p>
            <a:pPr marL="457200" indent="-457200">
              <a:buFont typeface="Wingdings" panose="05000000000000000000" pitchFamily="2" charset="2"/>
              <a:buChar char="§"/>
            </a:pPr>
            <a:r>
              <a:rPr lang="ru-RU" altLang="ru-RU" sz="2800" b="1" dirty="0" err="1" smtClean="0">
                <a:solidFill>
                  <a:srgbClr val="C00000"/>
                </a:solidFill>
              </a:rPr>
              <a:t>Хорошое</a:t>
            </a:r>
            <a:r>
              <a:rPr lang="ru-RU" altLang="ru-RU" sz="2800" b="1" dirty="0" smtClean="0">
                <a:solidFill>
                  <a:srgbClr val="C00000"/>
                </a:solidFill>
              </a:rPr>
              <a:t> здоровье родителей перед зачатием, отказ от вредных привычек</a:t>
            </a:r>
          </a:p>
          <a:p>
            <a:pPr marL="457200" indent="-457200">
              <a:buFont typeface="Wingdings" panose="05000000000000000000" pitchFamily="2" charset="2"/>
              <a:buChar char="§"/>
            </a:pPr>
            <a:r>
              <a:rPr lang="ru-RU" altLang="ru-RU" sz="2800" b="1" dirty="0" smtClean="0">
                <a:solidFill>
                  <a:srgbClr val="C00000"/>
                </a:solidFill>
              </a:rPr>
              <a:t>Оздоровление </a:t>
            </a:r>
            <a:r>
              <a:rPr lang="ru-RU" altLang="ru-RU" sz="2800" b="1" dirty="0">
                <a:solidFill>
                  <a:srgbClr val="C00000"/>
                </a:solidFill>
              </a:rPr>
              <a:t>организма беременной </a:t>
            </a:r>
            <a:r>
              <a:rPr lang="ru-RU" altLang="ru-RU" sz="2800" b="1" dirty="0" smtClean="0">
                <a:solidFill>
                  <a:srgbClr val="C00000"/>
                </a:solidFill>
              </a:rPr>
              <a:t>женщины </a:t>
            </a:r>
            <a:r>
              <a:rPr lang="ru-RU" altLang="ru-RU" sz="2800" b="1" dirty="0">
                <a:solidFill>
                  <a:srgbClr val="C00000"/>
                </a:solidFill>
              </a:rPr>
              <a:t>в женской консультации </a:t>
            </a:r>
            <a:r>
              <a:rPr lang="ru-RU" altLang="ru-RU" sz="2800" b="1" dirty="0" smtClean="0">
                <a:solidFill>
                  <a:srgbClr val="C00000"/>
                </a:solidFill>
              </a:rPr>
              <a:t>:</a:t>
            </a:r>
            <a:endParaRPr lang="ru-RU" altLang="ru-RU" sz="2800" b="1" dirty="0">
              <a:solidFill>
                <a:srgbClr val="C00000"/>
              </a:solidFill>
            </a:endParaRPr>
          </a:p>
          <a:p>
            <a:pPr marL="1158875" lvl="2" indent="-457200">
              <a:buFont typeface="Wingdings" panose="05000000000000000000" pitchFamily="2" charset="2"/>
              <a:buChar char="ü"/>
            </a:pPr>
            <a:r>
              <a:rPr lang="ru-RU" altLang="ru-RU" sz="2800" b="1" dirty="0">
                <a:solidFill>
                  <a:srgbClr val="000099"/>
                </a:solidFill>
              </a:rPr>
              <a:t>Устранение профессиональных вредностей</a:t>
            </a:r>
          </a:p>
          <a:p>
            <a:pPr marL="1158875" lvl="2" indent="-457200">
              <a:buFont typeface="Wingdings" panose="05000000000000000000" pitchFamily="2" charset="2"/>
              <a:buChar char="ü"/>
            </a:pPr>
            <a:r>
              <a:rPr lang="ru-RU" altLang="ru-RU" sz="2800" b="1" dirty="0">
                <a:solidFill>
                  <a:srgbClr val="000099"/>
                </a:solidFill>
              </a:rPr>
              <a:t>Установление рационального режима дня и питания</a:t>
            </a:r>
          </a:p>
          <a:p>
            <a:pPr marL="1158875" lvl="2" indent="-457200">
              <a:buFont typeface="Wingdings" panose="05000000000000000000" pitchFamily="2" charset="2"/>
              <a:buChar char="ü"/>
            </a:pPr>
            <a:r>
              <a:rPr lang="ru-RU" altLang="ru-RU" sz="2800" b="1" dirty="0">
                <a:solidFill>
                  <a:srgbClr val="000099"/>
                </a:solidFill>
              </a:rPr>
              <a:t>п</a:t>
            </a:r>
            <a:r>
              <a:rPr lang="ru-RU" altLang="ru-RU" sz="2800" b="1" dirty="0" smtClean="0">
                <a:solidFill>
                  <a:srgbClr val="000099"/>
                </a:solidFill>
              </a:rPr>
              <a:t>рофилактика инфекционных </a:t>
            </a:r>
            <a:r>
              <a:rPr lang="ru-RU" altLang="ru-RU" sz="2800" b="1" dirty="0">
                <a:solidFill>
                  <a:srgbClr val="000099"/>
                </a:solidFill>
              </a:rPr>
              <a:t>заболеваний, </a:t>
            </a:r>
          </a:p>
          <a:p>
            <a:pPr marL="1158875" lvl="2" indent="-457200">
              <a:buFont typeface="Wingdings" panose="05000000000000000000" pitchFamily="2" charset="2"/>
              <a:buChar char="ü"/>
            </a:pPr>
            <a:r>
              <a:rPr lang="ru-RU" altLang="ru-RU" sz="2800" b="1" dirty="0" smtClean="0">
                <a:solidFill>
                  <a:srgbClr val="000099"/>
                </a:solidFill>
              </a:rPr>
              <a:t>Раннее лечение токсикозов беременности</a:t>
            </a:r>
            <a:endParaRPr lang="ru-RU" altLang="ru-RU" sz="2800" b="1" dirty="0">
              <a:solidFill>
                <a:srgbClr val="000099"/>
              </a:solidFill>
            </a:endParaRPr>
          </a:p>
          <a:p>
            <a:pPr marL="1158875" lvl="2" indent="-457200">
              <a:buFont typeface="Wingdings" panose="05000000000000000000" pitchFamily="2" charset="2"/>
              <a:buChar char="ü"/>
            </a:pPr>
            <a:r>
              <a:rPr lang="ru-RU" altLang="ru-RU" sz="2800" b="1" dirty="0">
                <a:solidFill>
                  <a:srgbClr val="000099"/>
                </a:solidFill>
              </a:rPr>
              <a:t>Санация полости рта</a:t>
            </a:r>
          </a:p>
          <a:p>
            <a:pPr marL="1158875" lvl="2" indent="-457200">
              <a:buFont typeface="Wingdings" panose="05000000000000000000" pitchFamily="2" charset="2"/>
              <a:buChar char="ü"/>
            </a:pPr>
            <a:r>
              <a:rPr lang="ru-RU" altLang="ru-RU" sz="2800" b="1" dirty="0">
                <a:solidFill>
                  <a:srgbClr val="000099"/>
                </a:solidFill>
              </a:rPr>
              <a:t>Стоматологическое </a:t>
            </a:r>
            <a:r>
              <a:rPr lang="ru-RU" altLang="ru-RU" sz="2800" b="1" dirty="0" smtClean="0">
                <a:solidFill>
                  <a:srgbClr val="000099"/>
                </a:solidFill>
              </a:rPr>
              <a:t>просвещение беременной</a:t>
            </a:r>
          </a:p>
          <a:p>
            <a:pPr marL="1158875" lvl="2" indent="-457200">
              <a:buFont typeface="Wingdings" panose="05000000000000000000" pitchFamily="2" charset="2"/>
              <a:buChar char="ü"/>
            </a:pPr>
            <a:r>
              <a:rPr lang="ru-RU" altLang="ru-RU" sz="2800" b="1" dirty="0" smtClean="0">
                <a:solidFill>
                  <a:srgbClr val="000099"/>
                </a:solidFill>
              </a:rPr>
              <a:t>Ограничение приема лекарств, отказ от </a:t>
            </a:r>
            <a:r>
              <a:rPr lang="ru-RU" altLang="ru-RU" sz="2400" b="1" dirty="0" smtClean="0">
                <a:solidFill>
                  <a:srgbClr val="000099"/>
                </a:solidFill>
              </a:rPr>
              <a:t>рентгенологических методов  </a:t>
            </a:r>
            <a:r>
              <a:rPr lang="ru-RU" altLang="ru-RU" sz="2400" b="1" dirty="0">
                <a:solidFill>
                  <a:srgbClr val="000099"/>
                </a:solidFill>
              </a:rPr>
              <a:t>о</a:t>
            </a:r>
            <a:r>
              <a:rPr lang="ru-RU" altLang="ru-RU" sz="2400" b="1" dirty="0" smtClean="0">
                <a:solidFill>
                  <a:srgbClr val="000099"/>
                </a:solidFill>
              </a:rPr>
              <a:t>бследования</a:t>
            </a:r>
            <a:endParaRPr lang="ru-RU" altLang="ru-RU" sz="2400" b="1" dirty="0">
              <a:solidFill>
                <a:srgbClr val="000099"/>
              </a:solidFill>
            </a:endParaRPr>
          </a:p>
          <a:p>
            <a:endParaRPr lang="ru-RU" dirty="0"/>
          </a:p>
        </p:txBody>
      </p:sp>
    </p:spTree>
    <p:extLst>
      <p:ext uri="{BB962C8B-B14F-4D97-AF65-F5344CB8AC3E}">
        <p14:creationId xmlns:p14="http://schemas.microsoft.com/office/powerpoint/2010/main" val="372417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80920" cy="6524863"/>
          </a:xfrm>
          <a:prstGeom prst="rect">
            <a:avLst/>
          </a:prstGeom>
          <a:noFill/>
        </p:spPr>
        <p:txBody>
          <a:bodyPr wrap="square" rtlCol="0">
            <a:spAutoFit/>
          </a:bodyPr>
          <a:lstStyle/>
          <a:p>
            <a:pPr algn="ctr"/>
            <a:r>
              <a:rPr lang="ru-RU" sz="3200" b="1" dirty="0" smtClean="0">
                <a:solidFill>
                  <a:srgbClr val="C00000"/>
                </a:solidFill>
              </a:rPr>
              <a:t>Причины приобретенных аномалий в постнатальном периоде жизни</a:t>
            </a:r>
          </a:p>
          <a:p>
            <a:pPr algn="ctr"/>
            <a:r>
              <a:rPr lang="ru-RU" sz="2800" b="1" dirty="0" smtClean="0">
                <a:solidFill>
                  <a:srgbClr val="FF0000"/>
                </a:solidFill>
              </a:rPr>
              <a:t>Перенесенные заболевания</a:t>
            </a:r>
          </a:p>
          <a:p>
            <a:pPr marL="457200" indent="-457200">
              <a:buFont typeface="Wingdings" panose="05000000000000000000" pitchFamily="2" charset="2"/>
              <a:buChar char="§"/>
            </a:pPr>
            <a:r>
              <a:rPr lang="ru-RU" sz="2800" b="1" dirty="0" smtClean="0">
                <a:solidFill>
                  <a:srgbClr val="002060"/>
                </a:solidFill>
              </a:rPr>
              <a:t>Перелом нижней челюсти во время родов</a:t>
            </a:r>
          </a:p>
          <a:p>
            <a:pPr marL="457200" indent="-457200">
              <a:buFont typeface="Wingdings" panose="05000000000000000000" pitchFamily="2" charset="2"/>
              <a:buChar char="§"/>
            </a:pPr>
            <a:r>
              <a:rPr lang="ru-RU" altLang="ru-RU" sz="2800" b="1" dirty="0">
                <a:solidFill>
                  <a:srgbClr val="000099"/>
                </a:solidFill>
              </a:rPr>
              <a:t>Воспалительные заболевания височно-нижнечелюстного сустава.</a:t>
            </a:r>
            <a:endParaRPr lang="ru-RU" sz="2800" b="1" dirty="0" smtClean="0">
              <a:solidFill>
                <a:srgbClr val="002060"/>
              </a:solidFill>
            </a:endParaRPr>
          </a:p>
          <a:p>
            <a:pPr marL="457200" lvl="2" indent="-457200">
              <a:buFont typeface="Wingdings" panose="05000000000000000000" pitchFamily="2" charset="2"/>
              <a:buChar char="§"/>
            </a:pPr>
            <a:r>
              <a:rPr lang="ru-RU" altLang="ru-RU" sz="2800" b="1" dirty="0" smtClean="0">
                <a:solidFill>
                  <a:srgbClr val="000099"/>
                </a:solidFill>
              </a:rPr>
              <a:t>Воспалительные </a:t>
            </a:r>
            <a:r>
              <a:rPr lang="ru-RU" altLang="ru-RU" sz="2800" b="1" dirty="0">
                <a:solidFill>
                  <a:srgbClr val="000099"/>
                </a:solidFill>
              </a:rPr>
              <a:t>заболевания мягких и костных тканей лица, </a:t>
            </a:r>
            <a:endParaRPr lang="ru-RU" altLang="ru-RU" sz="2800" b="1" dirty="0" smtClean="0">
              <a:solidFill>
                <a:srgbClr val="000099"/>
              </a:solidFill>
            </a:endParaRPr>
          </a:p>
          <a:p>
            <a:pPr marL="457200" lvl="2" indent="-457200">
              <a:buFont typeface="Wingdings" panose="05000000000000000000" pitchFamily="2" charset="2"/>
              <a:buChar char="§"/>
            </a:pPr>
            <a:r>
              <a:rPr lang="ru-RU" altLang="ru-RU" sz="2800" b="1" dirty="0" smtClean="0">
                <a:solidFill>
                  <a:srgbClr val="000099"/>
                </a:solidFill>
              </a:rPr>
              <a:t>Рахит</a:t>
            </a:r>
            <a:r>
              <a:rPr lang="ru-RU" altLang="ru-RU" sz="2800" b="1" dirty="0">
                <a:solidFill>
                  <a:srgbClr val="000099"/>
                </a:solidFill>
              </a:rPr>
              <a:t>. </a:t>
            </a:r>
            <a:endParaRPr lang="ru-RU" altLang="ru-RU" sz="2800" b="1" dirty="0" smtClean="0">
              <a:solidFill>
                <a:srgbClr val="000099"/>
              </a:solidFill>
            </a:endParaRPr>
          </a:p>
          <a:p>
            <a:pPr marL="457200" lvl="2" indent="-457200">
              <a:buFont typeface="Wingdings" panose="05000000000000000000" pitchFamily="2" charset="2"/>
              <a:buChar char="§"/>
            </a:pPr>
            <a:r>
              <a:rPr lang="ru-RU" altLang="ru-RU" sz="2800" b="1" dirty="0" smtClean="0">
                <a:solidFill>
                  <a:srgbClr val="000099"/>
                </a:solidFill>
              </a:rPr>
              <a:t>Травмы </a:t>
            </a:r>
            <a:r>
              <a:rPr lang="ru-RU" altLang="ru-RU" sz="2800" b="1" dirty="0">
                <a:solidFill>
                  <a:srgbClr val="000099"/>
                </a:solidFill>
              </a:rPr>
              <a:t>зубов и челюстей</a:t>
            </a:r>
            <a:r>
              <a:rPr lang="ru-RU" altLang="ru-RU" sz="2800" b="1" dirty="0" smtClean="0">
                <a:solidFill>
                  <a:srgbClr val="000099"/>
                </a:solidFill>
              </a:rPr>
              <a:t>;</a:t>
            </a:r>
          </a:p>
          <a:p>
            <a:pPr marL="457200" lvl="2" indent="-457200">
              <a:buFont typeface="Wingdings" panose="05000000000000000000" pitchFamily="2" charset="2"/>
              <a:buChar char="§"/>
            </a:pPr>
            <a:r>
              <a:rPr lang="ru-RU" altLang="ru-RU" sz="2800" b="1" dirty="0" smtClean="0">
                <a:solidFill>
                  <a:srgbClr val="000099"/>
                </a:solidFill>
              </a:rPr>
              <a:t> </a:t>
            </a:r>
            <a:r>
              <a:rPr lang="ru-RU" altLang="ru-RU" sz="2800" b="1" dirty="0">
                <a:solidFill>
                  <a:srgbClr val="000099"/>
                </a:solidFill>
              </a:rPr>
              <a:t>Рубцовые изменения мягких тканей после ожогов и удаления новообразований полости рта и челюстей;</a:t>
            </a:r>
          </a:p>
          <a:p>
            <a:endParaRPr lang="ru-RU" sz="2800" dirty="0" smtClean="0"/>
          </a:p>
          <a:p>
            <a:endParaRPr lang="ru-RU" dirty="0"/>
          </a:p>
        </p:txBody>
      </p:sp>
    </p:spTree>
    <p:extLst>
      <p:ext uri="{BB962C8B-B14F-4D97-AF65-F5344CB8AC3E}">
        <p14:creationId xmlns:p14="http://schemas.microsoft.com/office/powerpoint/2010/main" val="168484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259228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9632" y="149731"/>
            <a:ext cx="7272808" cy="830997"/>
          </a:xfrm>
          <a:prstGeom prst="rect">
            <a:avLst/>
          </a:prstGeom>
          <a:noFill/>
        </p:spPr>
        <p:txBody>
          <a:bodyPr wrap="square" rtlCol="0">
            <a:spAutoFit/>
          </a:bodyPr>
          <a:lstStyle/>
          <a:p>
            <a:pPr algn="ctr"/>
            <a:r>
              <a:rPr lang="ru-RU" altLang="ru-RU" sz="2400" b="1" i="1" u="sng" dirty="0">
                <a:solidFill>
                  <a:srgbClr val="800000"/>
                </a:solidFill>
                <a:latin typeface="Times New Roman" pitchFamily="18" charset="0"/>
              </a:rPr>
              <a:t>Постнатальные факторы риска</a:t>
            </a:r>
          </a:p>
          <a:p>
            <a:pPr algn="ctr"/>
            <a:endParaRPr lang="ru-RU" sz="2400" b="1" dirty="0"/>
          </a:p>
        </p:txBody>
      </p:sp>
      <p:sp>
        <p:nvSpPr>
          <p:cNvPr id="3" name="TextBox 2"/>
          <p:cNvSpPr txBox="1"/>
          <p:nvPr/>
        </p:nvSpPr>
        <p:spPr>
          <a:xfrm>
            <a:off x="179511" y="4725144"/>
            <a:ext cx="4690309" cy="1323439"/>
          </a:xfrm>
          <a:prstGeom prst="rect">
            <a:avLst/>
          </a:prstGeom>
          <a:noFill/>
        </p:spPr>
        <p:txBody>
          <a:bodyPr wrap="square" rtlCol="0">
            <a:spAutoFit/>
          </a:bodyPr>
          <a:lstStyle/>
          <a:p>
            <a:pPr algn="ctr"/>
            <a:r>
              <a:rPr lang="ru-RU" sz="2000" b="1" dirty="0" smtClean="0"/>
              <a:t>Недоразвитие нижней челюсти после перенесенного остеомиелита нижней челюсти вследствие повреждения зон роста</a:t>
            </a:r>
            <a:endParaRPr lang="ru-RU" sz="20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5" y="674912"/>
            <a:ext cx="3532708"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69821" y="1340768"/>
            <a:ext cx="4055080" cy="1938992"/>
          </a:xfrm>
          <a:prstGeom prst="rect">
            <a:avLst/>
          </a:prstGeom>
          <a:noFill/>
        </p:spPr>
        <p:txBody>
          <a:bodyPr wrap="square" rtlCol="0">
            <a:spAutoFit/>
          </a:bodyPr>
          <a:lstStyle/>
          <a:p>
            <a:pPr algn="ctr"/>
            <a:r>
              <a:rPr lang="ru-RU" sz="2400" b="1" dirty="0" smtClean="0">
                <a:solidFill>
                  <a:srgbClr val="0070C0"/>
                </a:solidFill>
              </a:rPr>
              <a:t>Повреждение зоны роста - </a:t>
            </a:r>
            <a:r>
              <a:rPr lang="ru-RU" sz="2400" b="1" dirty="0" err="1" smtClean="0">
                <a:solidFill>
                  <a:srgbClr val="0070C0"/>
                </a:solidFill>
              </a:rPr>
              <a:t>мыщелкового</a:t>
            </a:r>
            <a:r>
              <a:rPr lang="ru-RU" sz="2400" b="1" dirty="0" smtClean="0">
                <a:solidFill>
                  <a:srgbClr val="0070C0"/>
                </a:solidFill>
              </a:rPr>
              <a:t> отростка нижней челюсти может возникнуть при родовой травме</a:t>
            </a:r>
            <a:endParaRPr lang="ru-RU" sz="2400" b="1" dirty="0">
              <a:solidFill>
                <a:srgbClr val="0070C0"/>
              </a:solidFill>
            </a:endParaRPr>
          </a:p>
        </p:txBody>
      </p:sp>
    </p:spTree>
    <p:extLst>
      <p:ext uri="{BB962C8B-B14F-4D97-AF65-F5344CB8AC3E}">
        <p14:creationId xmlns:p14="http://schemas.microsoft.com/office/powerpoint/2010/main" val="56607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964488" cy="7078861"/>
          </a:xfrm>
          <a:prstGeom prst="rect">
            <a:avLst/>
          </a:prstGeom>
          <a:noFill/>
        </p:spPr>
        <p:txBody>
          <a:bodyPr wrap="square" rtlCol="0">
            <a:spAutoFit/>
          </a:bodyPr>
          <a:lstStyle/>
          <a:p>
            <a:r>
              <a:rPr lang="ru-RU" sz="4000" b="1" dirty="0" smtClean="0">
                <a:solidFill>
                  <a:srgbClr val="C00000"/>
                </a:solidFill>
              </a:rPr>
              <a:t>Актуальность темы:</a:t>
            </a:r>
          </a:p>
          <a:p>
            <a:r>
              <a:rPr lang="ru-RU" sz="3600" b="1" dirty="0"/>
              <a:t>Аномалий зубочелюстной системы занимают одно из первых мест среди за­болеваний  челюстно-лицевой области. </a:t>
            </a:r>
            <a:endParaRPr lang="ru-RU" sz="3600" b="1" dirty="0" smtClean="0"/>
          </a:p>
          <a:p>
            <a:r>
              <a:rPr lang="ru-RU" sz="3600" b="1" dirty="0">
                <a:solidFill>
                  <a:srgbClr val="0070C0"/>
                </a:solidFill>
              </a:rPr>
              <a:t>	</a:t>
            </a:r>
            <a:r>
              <a:rPr lang="ru-RU" sz="3600" b="1" dirty="0" smtClean="0">
                <a:solidFill>
                  <a:srgbClr val="0070C0"/>
                </a:solidFill>
              </a:rPr>
              <a:t>Функциональные </a:t>
            </a:r>
            <a:r>
              <a:rPr lang="ru-RU" sz="3600" b="1" dirty="0">
                <a:solidFill>
                  <a:srgbClr val="0070C0"/>
                </a:solidFill>
              </a:rPr>
              <a:t>и </a:t>
            </a:r>
            <a:r>
              <a:rPr lang="ru-RU" sz="3600" b="1" dirty="0" smtClean="0">
                <a:solidFill>
                  <a:srgbClr val="0070C0"/>
                </a:solidFill>
              </a:rPr>
              <a:t>анатомические отклонения </a:t>
            </a:r>
            <a:r>
              <a:rPr lang="ru-RU" sz="3600" b="1" dirty="0">
                <a:solidFill>
                  <a:srgbClr val="0070C0"/>
                </a:solidFill>
              </a:rPr>
              <a:t>обнаружива­ются </a:t>
            </a:r>
            <a:r>
              <a:rPr lang="ru-RU" sz="3600" b="1" dirty="0"/>
              <a:t>у </a:t>
            </a:r>
            <a:r>
              <a:rPr lang="ru-RU" sz="3600" b="1" dirty="0">
                <a:solidFill>
                  <a:srgbClr val="C00000"/>
                </a:solidFill>
              </a:rPr>
              <a:t>75 </a:t>
            </a:r>
            <a:r>
              <a:rPr lang="ru-RU" sz="3600" b="1" i="1" dirty="0">
                <a:solidFill>
                  <a:srgbClr val="C00000"/>
                </a:solidFill>
              </a:rPr>
              <a:t>% </a:t>
            </a:r>
            <a:r>
              <a:rPr lang="ru-RU" sz="3600" b="1" dirty="0">
                <a:solidFill>
                  <a:srgbClr val="0070C0"/>
                </a:solidFill>
              </a:rPr>
              <a:t>трехлетних детей</a:t>
            </a:r>
            <a:r>
              <a:rPr lang="ru-RU" sz="3600" b="1" dirty="0"/>
              <a:t>. </a:t>
            </a:r>
            <a:endParaRPr lang="ru-RU" sz="3600" b="1" dirty="0" smtClean="0"/>
          </a:p>
          <a:p>
            <a:r>
              <a:rPr lang="ru-RU" sz="3600" b="1" dirty="0"/>
              <a:t>	</a:t>
            </a:r>
            <a:r>
              <a:rPr lang="ru-RU" sz="3600" b="1" dirty="0" smtClean="0"/>
              <a:t>Около </a:t>
            </a:r>
            <a:r>
              <a:rPr lang="ru-RU" sz="3600" b="1" dirty="0">
                <a:solidFill>
                  <a:srgbClr val="C00000"/>
                </a:solidFill>
              </a:rPr>
              <a:t>50%</a:t>
            </a:r>
            <a:r>
              <a:rPr lang="ru-RU" sz="3600" b="1" dirty="0"/>
              <a:t> детей старшего возраста и около </a:t>
            </a:r>
            <a:r>
              <a:rPr lang="ru-RU" sz="3600" b="1" dirty="0">
                <a:solidFill>
                  <a:srgbClr val="C00000"/>
                </a:solidFill>
              </a:rPr>
              <a:t>30% </a:t>
            </a:r>
            <a:r>
              <a:rPr lang="ru-RU" sz="3600" b="1" dirty="0"/>
              <a:t>взрослых лиц нуждаются в настоящее время в </a:t>
            </a:r>
            <a:r>
              <a:rPr lang="ru-RU" sz="3600" b="1" dirty="0" smtClean="0"/>
              <a:t>высококвалифицированной </a:t>
            </a:r>
            <a:r>
              <a:rPr lang="ru-RU" sz="3600" b="1" dirty="0" err="1"/>
              <a:t>ортодонтической</a:t>
            </a:r>
            <a:r>
              <a:rPr lang="ru-RU" sz="3600" b="1" dirty="0"/>
              <a:t> помощи.</a:t>
            </a:r>
          </a:p>
          <a:p>
            <a:endParaRPr lang="ru-RU" dirty="0"/>
          </a:p>
        </p:txBody>
      </p:sp>
    </p:spTree>
    <p:extLst>
      <p:ext uri="{BB962C8B-B14F-4D97-AF65-F5344CB8AC3E}">
        <p14:creationId xmlns:p14="http://schemas.microsoft.com/office/powerpoint/2010/main" val="3987648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4407" r="14407" b="54942"/>
          <a:stretch/>
        </p:blipFill>
        <p:spPr>
          <a:xfrm>
            <a:off x="467544" y="980728"/>
            <a:ext cx="8213657" cy="4680000"/>
          </a:xfrm>
          <a:prstGeom prst="rect">
            <a:avLst/>
          </a:prstGeom>
        </p:spPr>
      </p:pic>
      <p:sp>
        <p:nvSpPr>
          <p:cNvPr id="3" name="TextBox 2"/>
          <p:cNvSpPr txBox="1"/>
          <p:nvPr/>
        </p:nvSpPr>
        <p:spPr>
          <a:xfrm>
            <a:off x="539552" y="188640"/>
            <a:ext cx="8141649" cy="1200329"/>
          </a:xfrm>
          <a:prstGeom prst="rect">
            <a:avLst/>
          </a:prstGeom>
          <a:noFill/>
        </p:spPr>
        <p:txBody>
          <a:bodyPr wrap="square" rtlCol="0">
            <a:spAutoFit/>
          </a:bodyPr>
          <a:lstStyle/>
          <a:p>
            <a:pPr algn="ctr"/>
            <a:r>
              <a:rPr lang="ru-RU" altLang="ru-RU" sz="2400" b="1" i="1" u="sng" dirty="0">
                <a:solidFill>
                  <a:srgbClr val="800000"/>
                </a:solidFill>
                <a:latin typeface="Times New Roman" pitchFamily="18" charset="0"/>
              </a:rPr>
              <a:t>Постнатальные </a:t>
            </a:r>
            <a:r>
              <a:rPr lang="ru-RU" altLang="ru-RU" sz="2400" b="1" i="1" u="sng" dirty="0" smtClean="0">
                <a:solidFill>
                  <a:srgbClr val="800000"/>
                </a:solidFill>
                <a:latin typeface="Times New Roman" pitchFamily="18" charset="0"/>
              </a:rPr>
              <a:t>причины развития зубочелюстных аномалий</a:t>
            </a:r>
            <a:endParaRPr lang="ru-RU" altLang="ru-RU" sz="2400" b="1" i="1" u="sng" dirty="0">
              <a:solidFill>
                <a:srgbClr val="800000"/>
              </a:solidFill>
              <a:latin typeface="Times New Roman" pitchFamily="18" charset="0"/>
            </a:endParaRPr>
          </a:p>
          <a:p>
            <a:pPr algn="ctr"/>
            <a:endParaRPr lang="ru-RU" sz="2400" dirty="0"/>
          </a:p>
        </p:txBody>
      </p:sp>
      <p:sp>
        <p:nvSpPr>
          <p:cNvPr id="4" name="TextBox 3"/>
          <p:cNvSpPr txBox="1"/>
          <p:nvPr/>
        </p:nvSpPr>
        <p:spPr>
          <a:xfrm>
            <a:off x="35496" y="5733256"/>
            <a:ext cx="9001000" cy="830997"/>
          </a:xfrm>
          <a:prstGeom prst="rect">
            <a:avLst/>
          </a:prstGeom>
          <a:noFill/>
        </p:spPr>
        <p:txBody>
          <a:bodyPr wrap="square" rtlCol="0">
            <a:spAutoFit/>
          </a:bodyPr>
          <a:lstStyle/>
          <a:p>
            <a:pPr algn="ctr"/>
            <a:r>
              <a:rPr lang="ru-RU" sz="2400" b="1" dirty="0"/>
              <a:t>Множественные </a:t>
            </a:r>
            <a:r>
              <a:rPr lang="ru-RU" sz="2400" b="1" dirty="0" smtClean="0"/>
              <a:t>рубцовые </a:t>
            </a:r>
            <a:r>
              <a:rPr lang="ru-RU" sz="2400" b="1" dirty="0"/>
              <a:t>тяжи нижнего свода преддверия рта. Ретенция зубов 31, 41, 32. Первичная адентия 42</a:t>
            </a:r>
          </a:p>
        </p:txBody>
      </p:sp>
      <p:cxnSp>
        <p:nvCxnSpPr>
          <p:cNvPr id="6" name="Прямая со стрелкой 5"/>
          <p:cNvCxnSpPr/>
          <p:nvPr/>
        </p:nvCxnSpPr>
        <p:spPr>
          <a:xfrm flipV="1">
            <a:off x="2051720" y="4437112"/>
            <a:ext cx="2016224" cy="2880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753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2" cy="5755422"/>
          </a:xfrm>
          <a:prstGeom prst="rect">
            <a:avLst/>
          </a:prstGeom>
          <a:noFill/>
        </p:spPr>
        <p:txBody>
          <a:bodyPr wrap="square" rtlCol="0">
            <a:spAutoFit/>
          </a:bodyPr>
          <a:lstStyle/>
          <a:p>
            <a:r>
              <a:rPr lang="ru-RU" sz="3200" b="1" dirty="0">
                <a:solidFill>
                  <a:srgbClr val="C00000"/>
                </a:solidFill>
              </a:rPr>
              <a:t>Рахит-</a:t>
            </a:r>
            <a:r>
              <a:rPr lang="ru-RU" sz="3200" b="1" dirty="0"/>
              <a:t> недостаток витамина Д</a:t>
            </a:r>
            <a:r>
              <a:rPr lang="ru-RU" sz="3200" b="1" dirty="0" smtClean="0"/>
              <a:t>, приводящий к нарушению </a:t>
            </a:r>
            <a:r>
              <a:rPr lang="ru-RU" sz="3200" b="1" dirty="0"/>
              <a:t>обмена кальция и </a:t>
            </a:r>
            <a:r>
              <a:rPr lang="ru-RU" sz="3200" b="1" dirty="0" smtClean="0"/>
              <a:t>фосфора в костной ткани. Неблагоприятно воздействует </a:t>
            </a:r>
            <a:r>
              <a:rPr lang="ru-RU" sz="3200" b="1" dirty="0"/>
              <a:t>на ростковые </a:t>
            </a:r>
            <a:r>
              <a:rPr lang="ru-RU" sz="3200" b="1" dirty="0" smtClean="0"/>
              <a:t>зоны челюстей. Размягченные </a:t>
            </a:r>
            <a:r>
              <a:rPr lang="ru-RU" sz="3200" b="1" dirty="0"/>
              <a:t>кости</a:t>
            </a:r>
            <a:r>
              <a:rPr lang="ru-RU" sz="3200" b="1" dirty="0" smtClean="0"/>
              <a:t> </a:t>
            </a:r>
            <a:r>
              <a:rPr lang="ru-RU" sz="3200" b="1" dirty="0"/>
              <a:t>под влиянием тяги мышц, давления языка, жевательного давления , вредных привычек </a:t>
            </a:r>
            <a:r>
              <a:rPr lang="ru-RU" sz="3200" b="1" dirty="0" smtClean="0"/>
              <a:t>легко изменяют свою форму.</a:t>
            </a:r>
          </a:p>
          <a:p>
            <a:r>
              <a:rPr lang="ru-RU" sz="3200" b="1" dirty="0" smtClean="0">
                <a:solidFill>
                  <a:srgbClr val="FF0000"/>
                </a:solidFill>
              </a:rPr>
              <a:t>	</a:t>
            </a:r>
            <a:r>
              <a:rPr lang="ru-RU" sz="3600" b="1" dirty="0" smtClean="0">
                <a:solidFill>
                  <a:srgbClr val="FF0000"/>
                </a:solidFill>
              </a:rPr>
              <a:t>Возникают </a:t>
            </a:r>
            <a:r>
              <a:rPr lang="ru-RU" sz="3600" b="1" dirty="0">
                <a:solidFill>
                  <a:srgbClr val="FF0000"/>
                </a:solidFill>
              </a:rPr>
              <a:t>недоразвитие челюстей , их сужение, глубокий или открытый прикус, нарушение прорезывания зубов, возникновение гипоплазии эмали.</a:t>
            </a:r>
          </a:p>
        </p:txBody>
      </p:sp>
    </p:spTree>
    <p:extLst>
      <p:ext uri="{BB962C8B-B14F-4D97-AF65-F5344CB8AC3E}">
        <p14:creationId xmlns:p14="http://schemas.microsoft.com/office/powerpoint/2010/main" val="3394237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496944" cy="369332"/>
          </a:xfrm>
          <a:prstGeom prst="rect">
            <a:avLst/>
          </a:prstGeom>
          <a:noFill/>
        </p:spPr>
        <p:txBody>
          <a:bodyPr wrap="square" rtlCol="0">
            <a:spAutoFit/>
          </a:bodyPr>
          <a:lstStyle/>
          <a:p>
            <a:endParaRPr lang="ru-RU" dirty="0"/>
          </a:p>
        </p:txBody>
      </p:sp>
      <p:grpSp>
        <p:nvGrpSpPr>
          <p:cNvPr id="4" name="Group 0"/>
          <p:cNvGrpSpPr>
            <a:grpSpLocks/>
          </p:cNvGrpSpPr>
          <p:nvPr/>
        </p:nvGrpSpPr>
        <p:grpSpPr bwMode="auto">
          <a:xfrm>
            <a:off x="570961" y="1412776"/>
            <a:ext cx="3912922" cy="3816424"/>
            <a:chOff x="1031" y="8238"/>
            <a:chExt cx="2625" cy="2328"/>
          </a:xfrm>
        </p:grpSpPr>
        <p:pic>
          <p:nvPicPr>
            <p:cNvPr id="5" name="Picture 1" descr="Открытый прику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 y="8238"/>
              <a:ext cx="234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1031" y="9954"/>
              <a:ext cx="2625"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endParaRPr lang="ru-RU" altLang="ru-RU"/>
            </a:p>
          </p:txBody>
        </p:sp>
      </p:grpSp>
      <p:grpSp>
        <p:nvGrpSpPr>
          <p:cNvPr id="7" name="Group 3"/>
          <p:cNvGrpSpPr>
            <a:grpSpLocks/>
          </p:cNvGrpSpPr>
          <p:nvPr/>
        </p:nvGrpSpPr>
        <p:grpSpPr bwMode="auto">
          <a:xfrm>
            <a:off x="5339571" y="1341437"/>
            <a:ext cx="3311525" cy="5516563"/>
            <a:chOff x="1031" y="4374"/>
            <a:chExt cx="2639" cy="4140"/>
          </a:xfrm>
        </p:grpSpPr>
        <p:pic>
          <p:nvPicPr>
            <p:cNvPr id="8" name="Picture 4" descr="рахитические челюсти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11" y="4374"/>
              <a:ext cx="2339" cy="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1031" y="8154"/>
              <a:ext cx="263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endParaRPr lang="ru-RU" altLang="ru-RU"/>
            </a:p>
          </p:txBody>
        </p:sp>
      </p:grpSp>
      <p:sp>
        <p:nvSpPr>
          <p:cNvPr id="10" name="TextBox 9"/>
          <p:cNvSpPr txBox="1"/>
          <p:nvPr/>
        </p:nvSpPr>
        <p:spPr>
          <a:xfrm>
            <a:off x="786782" y="173831"/>
            <a:ext cx="8321519" cy="1200329"/>
          </a:xfrm>
          <a:prstGeom prst="rect">
            <a:avLst/>
          </a:prstGeom>
          <a:noFill/>
        </p:spPr>
        <p:txBody>
          <a:bodyPr wrap="square" rtlCol="0">
            <a:spAutoFit/>
          </a:bodyPr>
          <a:lstStyle/>
          <a:p>
            <a:pPr algn="ctr"/>
            <a:r>
              <a:rPr lang="ru-RU" altLang="ru-RU" sz="3600" b="1" i="1" u="sng" dirty="0">
                <a:solidFill>
                  <a:srgbClr val="800000"/>
                </a:solidFill>
                <a:latin typeface="Times New Roman" pitchFamily="18" charset="0"/>
              </a:rPr>
              <a:t>Постнатальные факторы риска</a:t>
            </a:r>
          </a:p>
          <a:p>
            <a:pPr algn="ctr"/>
            <a:r>
              <a:rPr lang="ru-RU" sz="3600" b="1" dirty="0" smtClean="0">
                <a:solidFill>
                  <a:srgbClr val="C00000"/>
                </a:solidFill>
              </a:rPr>
              <a:t>Последствия рахита</a:t>
            </a:r>
            <a:endParaRPr lang="ru-RU" sz="3600" b="1" dirty="0">
              <a:solidFill>
                <a:srgbClr val="C00000"/>
              </a:solidFill>
            </a:endParaRPr>
          </a:p>
        </p:txBody>
      </p:sp>
      <p:sp>
        <p:nvSpPr>
          <p:cNvPr id="11" name="TextBox 10"/>
          <p:cNvSpPr txBox="1"/>
          <p:nvPr/>
        </p:nvSpPr>
        <p:spPr>
          <a:xfrm>
            <a:off x="839276" y="4869160"/>
            <a:ext cx="3488090" cy="584775"/>
          </a:xfrm>
          <a:prstGeom prst="rect">
            <a:avLst/>
          </a:prstGeom>
          <a:noFill/>
        </p:spPr>
        <p:txBody>
          <a:bodyPr wrap="square" rtlCol="0">
            <a:spAutoFit/>
          </a:bodyPr>
          <a:lstStyle/>
          <a:p>
            <a:r>
              <a:rPr lang="ru-RU" sz="3200" b="1" dirty="0" smtClean="0">
                <a:solidFill>
                  <a:srgbClr val="FF0000"/>
                </a:solidFill>
              </a:rPr>
              <a:t>Открытый прикус</a:t>
            </a:r>
            <a:endParaRPr lang="ru-RU" sz="3200" b="1" dirty="0">
              <a:solidFill>
                <a:srgbClr val="FF0000"/>
              </a:solidFill>
            </a:endParaRPr>
          </a:p>
        </p:txBody>
      </p:sp>
      <p:sp>
        <p:nvSpPr>
          <p:cNvPr id="12" name="TextBox 11"/>
          <p:cNvSpPr txBox="1"/>
          <p:nvPr/>
        </p:nvSpPr>
        <p:spPr>
          <a:xfrm>
            <a:off x="3544285" y="5480677"/>
            <a:ext cx="3024336" cy="830997"/>
          </a:xfrm>
          <a:prstGeom prst="rect">
            <a:avLst/>
          </a:prstGeom>
          <a:noFill/>
        </p:spPr>
        <p:txBody>
          <a:bodyPr wrap="square" rtlCol="0">
            <a:spAutoFit/>
          </a:bodyPr>
          <a:lstStyle/>
          <a:p>
            <a:r>
              <a:rPr lang="en-US" sz="2400" b="1" dirty="0" smtClean="0"/>
              <a:t>V-</a:t>
            </a:r>
            <a:r>
              <a:rPr lang="ru-RU" sz="2400" b="1" dirty="0" smtClean="0"/>
              <a:t>образная форма верхней челюсти</a:t>
            </a:r>
            <a:endParaRPr lang="ru-RU" sz="2400" b="1" dirty="0"/>
          </a:p>
        </p:txBody>
      </p:sp>
    </p:spTree>
    <p:extLst>
      <p:ext uri="{BB962C8B-B14F-4D97-AF65-F5344CB8AC3E}">
        <p14:creationId xmlns:p14="http://schemas.microsoft.com/office/powerpoint/2010/main" val="90840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ткрытый прик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628800"/>
            <a:ext cx="4572000" cy="3695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260648"/>
            <a:ext cx="7128792" cy="954107"/>
          </a:xfrm>
          <a:prstGeom prst="rect">
            <a:avLst/>
          </a:prstGeom>
          <a:noFill/>
        </p:spPr>
        <p:txBody>
          <a:bodyPr wrap="square" rtlCol="0">
            <a:spAutoFit/>
          </a:bodyPr>
          <a:lstStyle/>
          <a:p>
            <a:pPr algn="ctr"/>
            <a:r>
              <a:rPr lang="ru-RU" sz="2800" b="1" dirty="0" smtClean="0">
                <a:solidFill>
                  <a:srgbClr val="C00000"/>
                </a:solidFill>
              </a:rPr>
              <a:t>Приобретенные аномалии </a:t>
            </a:r>
            <a:r>
              <a:rPr lang="ru-RU" sz="2800" b="1" dirty="0">
                <a:solidFill>
                  <a:srgbClr val="C00000"/>
                </a:solidFill>
              </a:rPr>
              <a:t>у детей</a:t>
            </a:r>
          </a:p>
          <a:p>
            <a:pPr algn="ctr"/>
            <a:endParaRPr lang="ru-RU" sz="2800" dirty="0"/>
          </a:p>
        </p:txBody>
      </p:sp>
      <p:sp>
        <p:nvSpPr>
          <p:cNvPr id="3" name="TextBox 2"/>
          <p:cNvSpPr txBox="1"/>
          <p:nvPr/>
        </p:nvSpPr>
        <p:spPr>
          <a:xfrm>
            <a:off x="1043608" y="5589240"/>
            <a:ext cx="6768752" cy="523220"/>
          </a:xfrm>
          <a:prstGeom prst="rect">
            <a:avLst/>
          </a:prstGeom>
          <a:noFill/>
        </p:spPr>
        <p:txBody>
          <a:bodyPr wrap="square" rtlCol="0">
            <a:spAutoFit/>
          </a:bodyPr>
          <a:lstStyle/>
          <a:p>
            <a:pPr algn="ctr"/>
            <a:r>
              <a:rPr lang="ru-RU" sz="2800" b="1" dirty="0" smtClean="0"/>
              <a:t>Открытый прикус</a:t>
            </a:r>
            <a:endParaRPr lang="ru-RU" sz="2800" b="1" dirty="0"/>
          </a:p>
        </p:txBody>
      </p:sp>
    </p:spTree>
    <p:extLst>
      <p:ext uri="{BB962C8B-B14F-4D97-AF65-F5344CB8AC3E}">
        <p14:creationId xmlns:p14="http://schemas.microsoft.com/office/powerpoint/2010/main" val="3643619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4561249"/>
          </a:xfrm>
          <a:prstGeom prst="rect">
            <a:avLst/>
          </a:prstGeom>
          <a:noFill/>
        </p:spPr>
        <p:txBody>
          <a:bodyPr wrap="square" rtlCol="0">
            <a:spAutoFit/>
          </a:bodyPr>
          <a:lstStyle/>
          <a:p>
            <a:pPr algn="ctr" fontAlgn="base">
              <a:lnSpc>
                <a:spcPct val="90000"/>
              </a:lnSpc>
              <a:spcBef>
                <a:spcPct val="20000"/>
              </a:spcBef>
              <a:spcAft>
                <a:spcPct val="0"/>
              </a:spcAft>
              <a:buClr>
                <a:srgbClr val="00CCFF"/>
              </a:buClr>
              <a:buSzPct val="65000"/>
            </a:pPr>
            <a:r>
              <a:rPr lang="ru-RU" sz="3200" b="1" dirty="0">
                <a:solidFill>
                  <a:srgbClr val="C00000"/>
                </a:solidFill>
              </a:rPr>
              <a:t>Профилактические мероприятия в </a:t>
            </a:r>
            <a:r>
              <a:rPr lang="ru-RU" sz="3200" b="1" dirty="0" smtClean="0">
                <a:solidFill>
                  <a:srgbClr val="C00000"/>
                </a:solidFill>
              </a:rPr>
              <a:t>раннем постнатальном </a:t>
            </a:r>
            <a:r>
              <a:rPr lang="ru-RU" sz="3200" b="1" dirty="0">
                <a:solidFill>
                  <a:srgbClr val="C00000"/>
                </a:solidFill>
              </a:rPr>
              <a:t>периоде</a:t>
            </a:r>
          </a:p>
          <a:p>
            <a:pPr lvl="0" fontAlgn="base">
              <a:lnSpc>
                <a:spcPct val="90000"/>
              </a:lnSpc>
              <a:spcBef>
                <a:spcPct val="20000"/>
              </a:spcBef>
              <a:spcAft>
                <a:spcPct val="0"/>
              </a:spcAft>
              <a:buClr>
                <a:srgbClr val="00CCFF"/>
              </a:buClr>
              <a:buSzPct val="65000"/>
            </a:pPr>
            <a:endParaRPr lang="ru-RU" altLang="ru-RU" i="1" kern="0" dirty="0" smtClean="0">
              <a:solidFill>
                <a:srgbClr val="003366"/>
              </a:solidFill>
              <a:latin typeface="Tahoma"/>
            </a:endParaRPr>
          </a:p>
          <a:p>
            <a:pPr lvl="0" fontAlgn="base">
              <a:lnSpc>
                <a:spcPct val="90000"/>
              </a:lnSpc>
              <a:spcBef>
                <a:spcPct val="20000"/>
              </a:spcBef>
              <a:spcAft>
                <a:spcPct val="0"/>
              </a:spcAft>
              <a:buClr>
                <a:srgbClr val="00CCFF"/>
              </a:buClr>
              <a:buSzPct val="65000"/>
            </a:pPr>
            <a:endParaRPr lang="ru-RU" altLang="ru-RU" i="1" kern="0" dirty="0">
              <a:solidFill>
                <a:srgbClr val="003366"/>
              </a:solidFill>
              <a:latin typeface="Tahoma"/>
            </a:endParaRPr>
          </a:p>
          <a:p>
            <a:pPr lvl="0" fontAlgn="base">
              <a:lnSpc>
                <a:spcPct val="90000"/>
              </a:lnSpc>
              <a:spcBef>
                <a:spcPct val="20000"/>
              </a:spcBef>
              <a:spcAft>
                <a:spcPct val="0"/>
              </a:spcAft>
              <a:buClr>
                <a:srgbClr val="00CCFF"/>
              </a:buClr>
              <a:buSzPct val="65000"/>
            </a:pPr>
            <a:r>
              <a:rPr lang="ru-RU" altLang="ru-RU" sz="2800" i="1" kern="0" dirty="0" smtClean="0">
                <a:solidFill>
                  <a:srgbClr val="003366"/>
                </a:solidFill>
                <a:latin typeface="Tahoma"/>
              </a:rPr>
              <a:t>	Профилактика </a:t>
            </a:r>
            <a:r>
              <a:rPr lang="ru-RU" altLang="ru-RU" sz="2800" i="1" kern="0" dirty="0">
                <a:solidFill>
                  <a:srgbClr val="003366"/>
                </a:solidFill>
                <a:latin typeface="Tahoma"/>
              </a:rPr>
              <a:t>рахита</a:t>
            </a:r>
            <a:r>
              <a:rPr lang="ru-RU" altLang="ru-RU" sz="2800" kern="0" dirty="0">
                <a:solidFill>
                  <a:srgbClr val="003366"/>
                </a:solidFill>
                <a:latin typeface="Tahoma"/>
              </a:rPr>
              <a:t> </a:t>
            </a:r>
            <a:r>
              <a:rPr lang="ru-RU" altLang="ru-RU" sz="2800" kern="0" dirty="0" smtClean="0">
                <a:solidFill>
                  <a:srgbClr val="003366"/>
                </a:solidFill>
                <a:latin typeface="Tahoma"/>
              </a:rPr>
              <a:t>проводиться врачами-педиатрами.</a:t>
            </a:r>
            <a:endParaRPr lang="ru-RU" altLang="ru-RU" sz="2800" kern="0" dirty="0">
              <a:solidFill>
                <a:srgbClr val="003366"/>
              </a:solidFill>
              <a:latin typeface="Tahoma"/>
            </a:endParaRPr>
          </a:p>
          <a:p>
            <a:pPr lvl="0" fontAlgn="base">
              <a:lnSpc>
                <a:spcPct val="90000"/>
              </a:lnSpc>
              <a:spcBef>
                <a:spcPct val="20000"/>
              </a:spcBef>
              <a:spcAft>
                <a:spcPct val="0"/>
              </a:spcAft>
              <a:buClr>
                <a:srgbClr val="00CCFF"/>
              </a:buClr>
              <a:buSzPct val="65000"/>
            </a:pPr>
            <a:endParaRPr lang="ru-RU" altLang="ru-RU" sz="2800" i="1" kern="0" dirty="0">
              <a:solidFill>
                <a:srgbClr val="003366"/>
              </a:solidFill>
              <a:latin typeface="Tahoma"/>
            </a:endParaRPr>
          </a:p>
          <a:p>
            <a:pPr lvl="0" fontAlgn="base">
              <a:lnSpc>
                <a:spcPct val="90000"/>
              </a:lnSpc>
              <a:spcBef>
                <a:spcPct val="20000"/>
              </a:spcBef>
              <a:spcAft>
                <a:spcPct val="0"/>
              </a:spcAft>
              <a:buClr>
                <a:srgbClr val="00CCFF"/>
              </a:buClr>
              <a:buSzPct val="65000"/>
            </a:pPr>
            <a:r>
              <a:rPr lang="ru-RU" altLang="ru-RU" sz="2800" i="1" kern="0" dirty="0" smtClean="0">
                <a:solidFill>
                  <a:srgbClr val="003366"/>
                </a:solidFill>
                <a:latin typeface="Tahoma"/>
              </a:rPr>
              <a:t>	Для профилактики  гематогенного остеомиелита челюстей - предупреждение </a:t>
            </a:r>
            <a:r>
              <a:rPr lang="ru-RU" altLang="ru-RU" sz="2800" i="1" kern="0" dirty="0">
                <a:solidFill>
                  <a:srgbClr val="003366"/>
                </a:solidFill>
                <a:latin typeface="Tahoma"/>
              </a:rPr>
              <a:t>гнойничковых</a:t>
            </a:r>
            <a:r>
              <a:rPr lang="ru-RU" altLang="ru-RU" sz="2800" kern="0" dirty="0">
                <a:solidFill>
                  <a:srgbClr val="003366"/>
                </a:solidFill>
                <a:latin typeface="Tahoma"/>
              </a:rPr>
              <a:t> заболеваний кожных </a:t>
            </a:r>
            <a:r>
              <a:rPr lang="ru-RU" altLang="ru-RU" sz="2800" kern="0" dirty="0" smtClean="0">
                <a:solidFill>
                  <a:srgbClr val="003366"/>
                </a:solidFill>
                <a:latin typeface="Tahoma"/>
              </a:rPr>
              <a:t>покровов</a:t>
            </a:r>
            <a:r>
              <a:rPr lang="ru-RU" altLang="ru-RU" sz="2800" kern="0" dirty="0">
                <a:solidFill>
                  <a:srgbClr val="003366"/>
                </a:solidFill>
                <a:latin typeface="Tahoma"/>
              </a:rPr>
              <a:t>, </a:t>
            </a:r>
            <a:r>
              <a:rPr lang="ru-RU" altLang="ru-RU" sz="2800" kern="0" dirty="0" smtClean="0">
                <a:solidFill>
                  <a:srgbClr val="003366"/>
                </a:solidFill>
                <a:latin typeface="Tahoma"/>
              </a:rPr>
              <a:t>рациональный уход за полостью рта.</a:t>
            </a:r>
            <a:endParaRPr lang="ru-RU" sz="2800" dirty="0"/>
          </a:p>
        </p:txBody>
      </p:sp>
    </p:spTree>
    <p:extLst>
      <p:ext uri="{BB962C8B-B14F-4D97-AF65-F5344CB8AC3E}">
        <p14:creationId xmlns:p14="http://schemas.microsoft.com/office/powerpoint/2010/main" val="363697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640960" cy="7109639"/>
          </a:xfrm>
          <a:prstGeom prst="rect">
            <a:avLst/>
          </a:prstGeom>
          <a:noFill/>
        </p:spPr>
        <p:txBody>
          <a:bodyPr wrap="square" rtlCol="0">
            <a:spAutoFit/>
          </a:bodyPr>
          <a:lstStyle/>
          <a:p>
            <a:pPr algn="ctr"/>
            <a:r>
              <a:rPr lang="ru-RU" sz="3200" b="1" dirty="0" smtClean="0">
                <a:solidFill>
                  <a:srgbClr val="C00000"/>
                </a:solidFill>
              </a:rPr>
              <a:t>Другие причины </a:t>
            </a:r>
            <a:r>
              <a:rPr lang="ru-RU" sz="3200" b="1" dirty="0">
                <a:solidFill>
                  <a:srgbClr val="C00000"/>
                </a:solidFill>
              </a:rPr>
              <a:t>приобретенных аномалий у </a:t>
            </a:r>
            <a:r>
              <a:rPr lang="ru-RU" sz="3200" b="1" dirty="0" smtClean="0">
                <a:solidFill>
                  <a:srgbClr val="C00000"/>
                </a:solidFill>
              </a:rPr>
              <a:t>детей</a:t>
            </a:r>
          </a:p>
          <a:p>
            <a:pPr marL="457200" indent="-457200" algn="ctr">
              <a:buFont typeface="Wingdings" panose="05000000000000000000" pitchFamily="2" charset="2"/>
              <a:buChar char="§"/>
            </a:pPr>
            <a:r>
              <a:rPr lang="ru-RU" altLang="ru-RU" sz="2800" b="1" dirty="0" smtClean="0">
                <a:solidFill>
                  <a:srgbClr val="000099"/>
                </a:solidFill>
              </a:rPr>
              <a:t>Неправильное </a:t>
            </a:r>
            <a:r>
              <a:rPr lang="ru-RU" altLang="ru-RU" sz="2800" b="1" dirty="0">
                <a:solidFill>
                  <a:srgbClr val="000099"/>
                </a:solidFill>
              </a:rPr>
              <a:t>положение ребенка во время сна;</a:t>
            </a:r>
          </a:p>
          <a:p>
            <a:pPr marL="457200" lvl="5" indent="-457200">
              <a:buFont typeface="Wingdings" panose="05000000000000000000" pitchFamily="2" charset="2"/>
              <a:buChar char="§"/>
            </a:pPr>
            <a:r>
              <a:rPr lang="ru-RU" altLang="ru-RU" sz="2800" b="1" dirty="0">
                <a:solidFill>
                  <a:srgbClr val="000099"/>
                </a:solidFill>
              </a:rPr>
              <a:t>неправильная осанка и поза;</a:t>
            </a:r>
          </a:p>
          <a:p>
            <a:pPr marL="457200" lvl="2" indent="-457200">
              <a:buFont typeface="Wingdings" panose="05000000000000000000" pitchFamily="2" charset="2"/>
              <a:buChar char="§"/>
            </a:pPr>
            <a:r>
              <a:rPr lang="ru-RU" altLang="ru-RU" sz="2800" b="1" dirty="0">
                <a:solidFill>
                  <a:srgbClr val="000099"/>
                </a:solidFill>
              </a:rPr>
              <a:t>Нарушение правил искусственного вскармливания ребенка;</a:t>
            </a:r>
          </a:p>
          <a:p>
            <a:pPr marL="457200" lvl="2" indent="-457200">
              <a:buFont typeface="Wingdings" panose="05000000000000000000" pitchFamily="2" charset="2"/>
              <a:buChar char="§"/>
            </a:pPr>
            <a:r>
              <a:rPr lang="ru-RU" altLang="ru-RU" sz="2800" b="1" dirty="0">
                <a:solidFill>
                  <a:srgbClr val="000099"/>
                </a:solidFill>
              </a:rPr>
              <a:t>Нарушение носового </a:t>
            </a:r>
            <a:r>
              <a:rPr lang="ru-RU" altLang="ru-RU" sz="2800" b="1" dirty="0" smtClean="0">
                <a:solidFill>
                  <a:srgbClr val="000099"/>
                </a:solidFill>
              </a:rPr>
              <a:t>дыхания;</a:t>
            </a:r>
            <a:endParaRPr lang="ru-RU" altLang="ru-RU" sz="2800" b="1" dirty="0">
              <a:solidFill>
                <a:srgbClr val="000099"/>
              </a:solidFill>
            </a:endParaRPr>
          </a:p>
          <a:p>
            <a:pPr marL="457200" lvl="2" indent="-457200">
              <a:buFont typeface="Wingdings" panose="05000000000000000000" pitchFamily="2" charset="2"/>
              <a:buChar char="§"/>
            </a:pPr>
            <a:r>
              <a:rPr lang="ru-RU" altLang="ru-RU" sz="2800" b="1" dirty="0">
                <a:solidFill>
                  <a:srgbClr val="000099"/>
                </a:solidFill>
              </a:rPr>
              <a:t>Нарушения функций зубочелюстной системы – жевания, глотания, дыхания и речи;</a:t>
            </a:r>
          </a:p>
          <a:p>
            <a:pPr marL="457200" lvl="2" indent="-457200">
              <a:buFont typeface="Wingdings" panose="05000000000000000000" pitchFamily="2" charset="2"/>
              <a:buChar char="§"/>
            </a:pPr>
            <a:r>
              <a:rPr lang="ru-RU" altLang="ru-RU" sz="2800" b="1" dirty="0">
                <a:solidFill>
                  <a:srgbClr val="000099"/>
                </a:solidFill>
              </a:rPr>
              <a:t>Вредные привычки – сосание пустышки, пальцев, языка, щек</a:t>
            </a:r>
            <a:r>
              <a:rPr lang="ru-RU" altLang="ru-RU" sz="2800" b="1" dirty="0" smtClean="0">
                <a:solidFill>
                  <a:srgbClr val="000099"/>
                </a:solidFill>
              </a:rPr>
              <a:t>, </a:t>
            </a:r>
            <a:r>
              <a:rPr lang="ru-RU" altLang="ru-RU" sz="2800" b="1" dirty="0" err="1" smtClean="0">
                <a:solidFill>
                  <a:srgbClr val="000099"/>
                </a:solidFill>
              </a:rPr>
              <a:t>прикусование</a:t>
            </a:r>
            <a:r>
              <a:rPr lang="ru-RU" altLang="ru-RU" sz="2800" b="1" dirty="0" smtClean="0">
                <a:solidFill>
                  <a:srgbClr val="000099"/>
                </a:solidFill>
              </a:rPr>
              <a:t> зубами </a:t>
            </a:r>
            <a:r>
              <a:rPr lang="ru-RU" altLang="ru-RU" sz="2800" b="1" dirty="0">
                <a:solidFill>
                  <a:srgbClr val="000099"/>
                </a:solidFill>
              </a:rPr>
              <a:t>различных предметов, </a:t>
            </a:r>
          </a:p>
          <a:p>
            <a:pPr marL="457200" lvl="2" indent="-457200">
              <a:buFont typeface="Wingdings" panose="05000000000000000000" pitchFamily="2" charset="2"/>
              <a:buChar char="§"/>
            </a:pPr>
            <a:r>
              <a:rPr lang="ru-RU" altLang="ru-RU" sz="2800" b="1" dirty="0">
                <a:solidFill>
                  <a:srgbClr val="000099"/>
                </a:solidFill>
              </a:rPr>
              <a:t>Аномалии прикрепления уздечек языка и губ</a:t>
            </a:r>
            <a:r>
              <a:rPr lang="ru-RU" altLang="ru-RU" sz="2800" b="1" dirty="0" smtClean="0">
                <a:solidFill>
                  <a:srgbClr val="000099"/>
                </a:solidFill>
              </a:rPr>
              <a:t>;</a:t>
            </a:r>
          </a:p>
          <a:p>
            <a:pPr marL="457200" indent="-457200">
              <a:buFont typeface="Wingdings" panose="05000000000000000000" pitchFamily="2" charset="2"/>
              <a:buChar char="§"/>
            </a:pPr>
            <a:r>
              <a:rPr lang="ru-RU" sz="2800" b="1" dirty="0" smtClean="0">
                <a:solidFill>
                  <a:srgbClr val="000099"/>
                </a:solidFill>
              </a:rPr>
              <a:t>Преждевременная потеря зубов вследствие осложнений кариеса</a:t>
            </a:r>
            <a:endParaRPr lang="ru-RU" sz="2800" b="1" dirty="0">
              <a:solidFill>
                <a:srgbClr val="C00000"/>
              </a:solidFill>
            </a:endParaRPr>
          </a:p>
          <a:p>
            <a:pPr marL="285750" indent="-285750">
              <a:buFont typeface="Wingdings" panose="05000000000000000000" pitchFamily="2" charset="2"/>
              <a:buChar char="§"/>
            </a:pPr>
            <a:endParaRPr lang="ru-RU" sz="2800" dirty="0"/>
          </a:p>
        </p:txBody>
      </p:sp>
    </p:spTree>
    <p:extLst>
      <p:ext uri="{BB962C8B-B14F-4D97-AF65-F5344CB8AC3E}">
        <p14:creationId xmlns:p14="http://schemas.microsoft.com/office/powerpoint/2010/main" val="502839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9472"/>
            <a:ext cx="9144000" cy="9017853"/>
          </a:xfrm>
          <a:prstGeom prst="rect">
            <a:avLst/>
          </a:prstGeom>
          <a:noFill/>
        </p:spPr>
        <p:txBody>
          <a:bodyPr wrap="square" rtlCol="0">
            <a:spAutoFit/>
          </a:bodyPr>
          <a:lstStyle/>
          <a:p>
            <a:pPr marL="0" lvl="4" algn="ctr"/>
            <a:r>
              <a:rPr lang="ru-RU" altLang="ru-RU" sz="2800" b="1" dirty="0" smtClean="0">
                <a:solidFill>
                  <a:srgbClr val="C00000"/>
                </a:solidFill>
              </a:rPr>
              <a:t>Причины приобретенных аномалий</a:t>
            </a:r>
            <a:endParaRPr lang="ru-RU" altLang="ru-RU" sz="2800" b="1" dirty="0">
              <a:solidFill>
                <a:srgbClr val="C00000"/>
              </a:solidFill>
            </a:endParaRPr>
          </a:p>
          <a:p>
            <a:pPr marL="0" lvl="4" algn="ctr"/>
            <a:r>
              <a:rPr lang="ru-RU" altLang="ru-RU" sz="2800" b="1" dirty="0" smtClean="0">
                <a:solidFill>
                  <a:srgbClr val="C00000"/>
                </a:solidFill>
              </a:rPr>
              <a:t>Неправильное </a:t>
            </a:r>
            <a:r>
              <a:rPr lang="ru-RU" altLang="ru-RU" sz="2800" b="1" dirty="0">
                <a:solidFill>
                  <a:srgbClr val="C00000"/>
                </a:solidFill>
              </a:rPr>
              <a:t>положение ребенка во время </a:t>
            </a:r>
            <a:r>
              <a:rPr lang="ru-RU" altLang="ru-RU" sz="2800" b="1" dirty="0" smtClean="0">
                <a:solidFill>
                  <a:srgbClr val="C00000"/>
                </a:solidFill>
              </a:rPr>
              <a:t>сна</a:t>
            </a:r>
            <a:r>
              <a:rPr lang="ru-RU" sz="2800" b="1" dirty="0" smtClean="0"/>
              <a:t>	</a:t>
            </a:r>
          </a:p>
          <a:p>
            <a:pPr marL="0" lvl="4"/>
            <a:r>
              <a:rPr lang="ru-RU" sz="2400" b="1" dirty="0" smtClean="0"/>
              <a:t>	Привычка </a:t>
            </a:r>
            <a:r>
              <a:rPr lang="ru-RU" sz="2400" b="1" dirty="0"/>
              <a:t>спать в одной определенной позе — только на спине, на животе или на каком-нибудь боку, а также с подложенной под щеку рукой способствует несиммет­ричному развитию челюстей: сужению их или смещению нижней челюсти в том или ином </a:t>
            </a:r>
            <a:r>
              <a:rPr lang="ru-RU" sz="2400" b="1" dirty="0" smtClean="0"/>
              <a:t>направлении.</a:t>
            </a:r>
          </a:p>
          <a:p>
            <a:pPr marL="0" lvl="4"/>
            <a:endParaRPr lang="ru-RU" sz="2400" b="1" dirty="0"/>
          </a:p>
          <a:p>
            <a:r>
              <a:rPr lang="ru-RU" sz="2400" b="1" dirty="0" smtClean="0"/>
              <a:t>	Неправильная </a:t>
            </a:r>
            <a:r>
              <a:rPr lang="ru-RU" sz="2400" b="1" dirty="0"/>
              <a:t>поза во время сна: если голова  запрокинута, то возникает напряжение мышц шеи, рост нижней челюсти задерживается , она смещается назад.</a:t>
            </a:r>
          </a:p>
          <a:p>
            <a:r>
              <a:rPr lang="ru-RU" sz="2400" b="1" dirty="0"/>
              <a:t>При опущенной голове может развиться </a:t>
            </a:r>
            <a:r>
              <a:rPr lang="ru-RU" sz="2400" b="1" dirty="0" err="1" smtClean="0"/>
              <a:t>прогения</a:t>
            </a:r>
            <a:r>
              <a:rPr lang="ru-RU" sz="2400" b="1" dirty="0" smtClean="0"/>
              <a:t> (выдвижение нижней челюсти вперед), </a:t>
            </a:r>
            <a:r>
              <a:rPr lang="ru-RU" sz="2400" b="1" dirty="0"/>
              <a:t>так как мышцы, удерживающие нижнюю челюсть расслабляются и влияние их на рост челюсти устраняется.</a:t>
            </a:r>
          </a:p>
          <a:p>
            <a:pPr marL="0" lvl="4"/>
            <a:endParaRPr lang="ru-RU" sz="2400" dirty="0" smtClean="0"/>
          </a:p>
          <a:p>
            <a:pPr marL="0" lvl="4"/>
            <a:r>
              <a:rPr lang="ru-RU" sz="2400" dirty="0" smtClean="0"/>
              <a:t>	</a:t>
            </a:r>
            <a:endParaRPr lang="ru-RU" altLang="ru-RU" sz="2400" dirty="0" smtClean="0">
              <a:solidFill>
                <a:srgbClr val="C00000"/>
              </a:solidFill>
            </a:endParaRPr>
          </a:p>
          <a:p>
            <a:pPr marL="0" lvl="4"/>
            <a:endParaRPr lang="ru-RU" altLang="ru-RU" sz="2400" b="1" dirty="0" smtClean="0">
              <a:solidFill>
                <a:srgbClr val="C00000"/>
              </a:solidFill>
            </a:endParaRPr>
          </a:p>
          <a:p>
            <a:pPr marL="914400" lvl="4"/>
            <a:endParaRPr lang="ru-RU" altLang="ru-RU" sz="2400" b="1" dirty="0">
              <a:solidFill>
                <a:srgbClr val="C00000"/>
              </a:solidFill>
            </a:endParaRPr>
          </a:p>
          <a:p>
            <a:pPr marL="914400" lvl="4"/>
            <a:endParaRPr lang="ru-RU" altLang="ru-RU" sz="2400" b="1" dirty="0" smtClean="0">
              <a:solidFill>
                <a:srgbClr val="C00000"/>
              </a:solidFill>
            </a:endParaRPr>
          </a:p>
          <a:p>
            <a:pPr marL="914400" lvl="4"/>
            <a:endParaRPr lang="ru-RU" altLang="ru-RU" sz="2400" b="1" dirty="0">
              <a:solidFill>
                <a:srgbClr val="C00000"/>
              </a:solidFill>
            </a:endParaRPr>
          </a:p>
          <a:p>
            <a:pPr marL="914400" lvl="4"/>
            <a:endParaRPr lang="ru-RU" altLang="ru-RU" sz="2400" b="1" dirty="0">
              <a:solidFill>
                <a:srgbClr val="C00000"/>
              </a:solidFill>
            </a:endParaRPr>
          </a:p>
          <a:p>
            <a:endParaRPr lang="ru-RU" sz="2400" b="1" dirty="0">
              <a:solidFill>
                <a:srgbClr val="C00000"/>
              </a:solidFill>
            </a:endParaRPr>
          </a:p>
        </p:txBody>
      </p:sp>
    </p:spTree>
    <p:extLst>
      <p:ext uri="{BB962C8B-B14F-4D97-AF65-F5344CB8AC3E}">
        <p14:creationId xmlns:p14="http://schemas.microsoft.com/office/powerpoint/2010/main" val="730962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024" y="1010891"/>
            <a:ext cx="8784976" cy="5743111"/>
          </a:xfrm>
          <a:prstGeom prst="rect">
            <a:avLst/>
          </a:prstGeom>
        </p:spPr>
        <p:txBody>
          <a:bodyPr wrap="square">
            <a:spAutoFit/>
          </a:bodyPr>
          <a:lstStyle/>
          <a:p>
            <a:pPr algn="ctr">
              <a:lnSpc>
                <a:spcPct val="90000"/>
              </a:lnSpc>
            </a:pPr>
            <a:r>
              <a:rPr lang="ru-RU" altLang="ru-RU" sz="2400" b="1" i="1" dirty="0">
                <a:solidFill>
                  <a:srgbClr val="000099"/>
                </a:solidFill>
              </a:rPr>
              <a:t>Правильное положение ребенка во время сна.</a:t>
            </a:r>
            <a:r>
              <a:rPr lang="ru-RU" altLang="ru-RU" sz="2400" b="1" dirty="0">
                <a:solidFill>
                  <a:srgbClr val="000099"/>
                </a:solidFill>
              </a:rPr>
              <a:t> </a:t>
            </a:r>
          </a:p>
          <a:p>
            <a:pPr>
              <a:lnSpc>
                <a:spcPct val="90000"/>
              </a:lnSpc>
            </a:pPr>
            <a:r>
              <a:rPr lang="ru-RU" altLang="ru-RU" sz="2400" b="1" dirty="0" smtClean="0"/>
              <a:t>	</a:t>
            </a:r>
            <a:r>
              <a:rPr lang="ru-RU" altLang="ru-RU" sz="2400" b="1" dirty="0" smtClean="0">
                <a:solidFill>
                  <a:srgbClr val="FF0000"/>
                </a:solidFill>
              </a:rPr>
              <a:t>Новорожденный </a:t>
            </a:r>
            <a:r>
              <a:rPr lang="ru-RU" altLang="ru-RU" sz="2400" b="1" dirty="0">
                <a:solidFill>
                  <a:srgbClr val="FF0000"/>
                </a:solidFill>
              </a:rPr>
              <a:t>должен спать без подушки на ортопедическом </a:t>
            </a:r>
            <a:r>
              <a:rPr lang="ru-RU" altLang="ru-RU" sz="2400" b="1" dirty="0" smtClean="0">
                <a:solidFill>
                  <a:srgbClr val="FF0000"/>
                </a:solidFill>
              </a:rPr>
              <a:t>матрасе.</a:t>
            </a:r>
            <a:endParaRPr lang="ru-RU" altLang="ru-RU" sz="2400" b="1" dirty="0">
              <a:solidFill>
                <a:srgbClr val="FF0000"/>
              </a:solidFill>
            </a:endParaRPr>
          </a:p>
          <a:p>
            <a:pPr>
              <a:lnSpc>
                <a:spcPct val="90000"/>
              </a:lnSpc>
            </a:pPr>
            <a:r>
              <a:rPr lang="ru-RU" altLang="ru-RU" sz="2400" b="1" dirty="0" smtClean="0"/>
              <a:t>	Также </a:t>
            </a:r>
            <a:r>
              <a:rPr lang="ru-RU" altLang="ru-RU" sz="2400" b="1" dirty="0"/>
              <a:t>необходимо переворачивать ребенка на левый, правый бок и выкладывать на живот для предупреждения западения (профилактика дистальной окклюзии) и смещения нижней челюсти вправо или влево (перекрестный прикус</a:t>
            </a:r>
            <a:r>
              <a:rPr lang="ru-RU" altLang="ru-RU" sz="2400" b="1" dirty="0" smtClean="0"/>
              <a:t>)</a:t>
            </a:r>
            <a:r>
              <a:rPr lang="ru-RU" altLang="ru-RU" sz="2400" b="1" dirty="0" smtClean="0">
                <a:solidFill>
                  <a:srgbClr val="000099"/>
                </a:solidFill>
              </a:rPr>
              <a:t>. 	</a:t>
            </a:r>
            <a:r>
              <a:rPr lang="ru-RU" sz="2400" b="1" dirty="0" smtClean="0"/>
              <a:t>Ребенок </a:t>
            </a:r>
            <a:r>
              <a:rPr lang="ru-RU" sz="2400" b="1" dirty="0"/>
              <a:t>не должен спать, подложив под щеку руку, кулачок, это может вызвать искривление челюстей. </a:t>
            </a:r>
            <a:endParaRPr lang="ru-RU" sz="2400" b="1" dirty="0" smtClean="0"/>
          </a:p>
          <a:p>
            <a:pPr>
              <a:lnSpc>
                <a:spcPct val="90000"/>
              </a:lnSpc>
            </a:pPr>
            <a:r>
              <a:rPr lang="ru-RU" sz="2400" b="1" dirty="0"/>
              <a:t>	</a:t>
            </a:r>
            <a:r>
              <a:rPr lang="ru-RU" sz="2400" b="1" dirty="0" smtClean="0"/>
              <a:t>Если </a:t>
            </a:r>
            <a:r>
              <a:rPr lang="ru-RU" sz="2400" b="1" dirty="0"/>
              <a:t>подбородок у ребенка выдается вперед, нижние зубы перекрывают верхние - это результат того, что во время сна под­бородок прижат к груди. Вредно спать с запрокинутой головой, такое положе­ние задерживает развитие и рост нижней челюсти. </a:t>
            </a:r>
            <a:endParaRPr lang="ru-RU" sz="2400" b="1" dirty="0" smtClean="0"/>
          </a:p>
          <a:p>
            <a:pPr>
              <a:lnSpc>
                <a:spcPct val="90000"/>
              </a:lnSpc>
            </a:pPr>
            <a:r>
              <a:rPr lang="ru-RU" sz="2400" b="1" dirty="0"/>
              <a:t>	</a:t>
            </a:r>
            <a:r>
              <a:rPr lang="ru-RU" sz="2400" b="1" dirty="0" smtClean="0">
                <a:solidFill>
                  <a:srgbClr val="FF0000"/>
                </a:solidFill>
              </a:rPr>
              <a:t>Нормальная </a:t>
            </a:r>
            <a:r>
              <a:rPr lang="ru-RU" sz="2400" b="1" dirty="0">
                <a:solidFill>
                  <a:srgbClr val="FF0000"/>
                </a:solidFill>
              </a:rPr>
              <a:t>поза во время сна - на спине или на боку (попеременно на правом и левом) с закрытым ртом;</a:t>
            </a:r>
          </a:p>
          <a:p>
            <a:pPr>
              <a:lnSpc>
                <a:spcPct val="90000"/>
              </a:lnSpc>
            </a:pPr>
            <a:endParaRPr lang="ru-RU" altLang="ru-RU" sz="2400" b="1" dirty="0">
              <a:solidFill>
                <a:srgbClr val="FF0000"/>
              </a:solidFill>
            </a:endParaRPr>
          </a:p>
        </p:txBody>
      </p:sp>
      <p:sp>
        <p:nvSpPr>
          <p:cNvPr id="4" name="TextBox 3"/>
          <p:cNvSpPr txBox="1"/>
          <p:nvPr/>
        </p:nvSpPr>
        <p:spPr>
          <a:xfrm>
            <a:off x="755576" y="0"/>
            <a:ext cx="7776864" cy="1077218"/>
          </a:xfrm>
          <a:prstGeom prst="rect">
            <a:avLst/>
          </a:prstGeom>
          <a:noFill/>
        </p:spPr>
        <p:txBody>
          <a:bodyPr wrap="square" rtlCol="0">
            <a:spAutoFit/>
          </a:bodyPr>
          <a:lstStyle/>
          <a:p>
            <a:pPr algn="ctr"/>
            <a:r>
              <a:rPr lang="ru-RU" sz="3200" b="1" dirty="0" smtClean="0">
                <a:solidFill>
                  <a:srgbClr val="C00000"/>
                </a:solidFill>
              </a:rPr>
              <a:t>Профилактические мероприятия в постнатальном периоде</a:t>
            </a:r>
            <a:endParaRPr lang="ru-RU" sz="3200" b="1" dirty="0">
              <a:solidFill>
                <a:srgbClr val="C00000"/>
              </a:solidFill>
            </a:endParaRPr>
          </a:p>
        </p:txBody>
      </p:sp>
    </p:spTree>
    <p:extLst>
      <p:ext uri="{BB962C8B-B14F-4D97-AF65-F5344CB8AC3E}">
        <p14:creationId xmlns:p14="http://schemas.microsoft.com/office/powerpoint/2010/main" val="3796779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238189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887"/>
            <a:ext cx="8712968" cy="7238905"/>
          </a:xfrm>
          <a:prstGeom prst="rect">
            <a:avLst/>
          </a:prstGeom>
          <a:noFill/>
        </p:spPr>
        <p:txBody>
          <a:bodyPr wrap="square" rtlCol="0">
            <a:spAutoFit/>
          </a:bodyPr>
          <a:lstStyle/>
          <a:p>
            <a:pPr algn="ctr"/>
            <a:r>
              <a:rPr lang="ru-RU" altLang="ru-RU" sz="3200" b="1" u="sng" dirty="0">
                <a:solidFill>
                  <a:srgbClr val="800000"/>
                </a:solidFill>
              </a:rPr>
              <a:t>Профилактические</a:t>
            </a:r>
            <a:r>
              <a:rPr lang="ru-RU" altLang="ru-RU" sz="3200" b="1" dirty="0">
                <a:solidFill>
                  <a:srgbClr val="800000"/>
                </a:solidFill>
              </a:rPr>
              <a:t> </a:t>
            </a:r>
            <a:r>
              <a:rPr lang="ru-RU" altLang="ru-RU" sz="3200" b="1" u="sng" dirty="0" smtClean="0">
                <a:solidFill>
                  <a:srgbClr val="800000"/>
                </a:solidFill>
              </a:rPr>
              <a:t>мероприятия </a:t>
            </a:r>
            <a:r>
              <a:rPr lang="ru-RU" sz="3200" b="1" dirty="0">
                <a:solidFill>
                  <a:srgbClr val="C00000"/>
                </a:solidFill>
              </a:rPr>
              <a:t>в постнатальном периоде</a:t>
            </a:r>
          </a:p>
          <a:p>
            <a:pPr>
              <a:lnSpc>
                <a:spcPct val="110000"/>
              </a:lnSpc>
              <a:defRPr/>
            </a:pPr>
            <a:r>
              <a:rPr lang="ru-RU" altLang="ru-RU" sz="2800" b="1" i="1" u="sng" dirty="0" smtClean="0">
                <a:solidFill>
                  <a:srgbClr val="800000"/>
                </a:solidFill>
              </a:rPr>
              <a:t>Естественное </a:t>
            </a:r>
            <a:r>
              <a:rPr lang="ru-RU" altLang="ru-RU" sz="2800" b="1" i="1" u="sng" dirty="0">
                <a:solidFill>
                  <a:srgbClr val="800000"/>
                </a:solidFill>
              </a:rPr>
              <a:t>вскармливание</a:t>
            </a:r>
            <a:r>
              <a:rPr lang="ru-RU" altLang="ru-RU" sz="2800" b="1" dirty="0"/>
              <a:t> - </a:t>
            </a:r>
            <a:r>
              <a:rPr lang="ru-RU" altLang="ru-RU" sz="2800" b="1" dirty="0">
                <a:solidFill>
                  <a:srgbClr val="333300"/>
                </a:solidFill>
              </a:rPr>
              <a:t>акт сосания является мощным стимулятором для роста костной ткани. </a:t>
            </a:r>
          </a:p>
          <a:p>
            <a:pPr>
              <a:lnSpc>
                <a:spcPct val="110000"/>
              </a:lnSpc>
              <a:defRPr/>
            </a:pPr>
            <a:r>
              <a:rPr lang="ru-RU" altLang="ru-RU" sz="2800" b="1" dirty="0">
                <a:solidFill>
                  <a:srgbClr val="333300"/>
                </a:solidFill>
              </a:rPr>
              <a:t>	При </a:t>
            </a:r>
            <a:r>
              <a:rPr lang="ru-RU" altLang="ru-RU" sz="2800" b="1" dirty="0" smtClean="0">
                <a:solidFill>
                  <a:srgbClr val="333300"/>
                </a:solidFill>
              </a:rPr>
              <a:t>одном </a:t>
            </a:r>
            <a:r>
              <a:rPr lang="ru-RU" altLang="ru-RU" sz="2800" b="1" dirty="0" err="1" smtClean="0">
                <a:solidFill>
                  <a:srgbClr val="333300"/>
                </a:solidFill>
              </a:rPr>
              <a:t>крмлении</a:t>
            </a:r>
            <a:r>
              <a:rPr lang="ru-RU" altLang="ru-RU" sz="2800" b="1" dirty="0" smtClean="0">
                <a:solidFill>
                  <a:srgbClr val="333300"/>
                </a:solidFill>
              </a:rPr>
              <a:t>  </a:t>
            </a:r>
            <a:r>
              <a:rPr lang="ru-RU" altLang="ru-RU" sz="2800" b="1" dirty="0">
                <a:solidFill>
                  <a:srgbClr val="333300"/>
                </a:solidFill>
              </a:rPr>
              <a:t>нижняя </a:t>
            </a:r>
            <a:r>
              <a:rPr lang="ru-RU" altLang="ru-RU" sz="2800" b="1" dirty="0" smtClean="0">
                <a:solidFill>
                  <a:srgbClr val="333300"/>
                </a:solidFill>
              </a:rPr>
              <a:t>челюсть 700 – 1000 раз изменяет </a:t>
            </a:r>
            <a:r>
              <a:rPr lang="ru-RU" altLang="ru-RU" sz="2800" b="1" dirty="0">
                <a:solidFill>
                  <a:srgbClr val="333300"/>
                </a:solidFill>
              </a:rPr>
              <a:t>положение в </a:t>
            </a:r>
            <a:r>
              <a:rPr lang="ru-RU" altLang="ru-RU" sz="2800" b="1" dirty="0" err="1">
                <a:solidFill>
                  <a:srgbClr val="333300"/>
                </a:solidFill>
              </a:rPr>
              <a:t>передне</a:t>
            </a:r>
            <a:r>
              <a:rPr lang="ru-RU" altLang="ru-RU" sz="2800" b="1" dirty="0">
                <a:solidFill>
                  <a:srgbClr val="333300"/>
                </a:solidFill>
              </a:rPr>
              <a:t>-заднем направлении за счет сокращения мышц. Давление передается костным балкам и кровеносным сосудам, питающим их. В результате зоны роста получают импульс и происходит физиологический процесс роста. </a:t>
            </a:r>
          </a:p>
          <a:p>
            <a:pPr>
              <a:lnSpc>
                <a:spcPct val="110000"/>
              </a:lnSpc>
              <a:defRPr/>
            </a:pPr>
            <a:r>
              <a:rPr lang="ru-RU" altLang="ru-RU" sz="2800" b="1" dirty="0">
                <a:solidFill>
                  <a:srgbClr val="333300"/>
                </a:solidFill>
              </a:rPr>
              <a:t>	В период естественного вскармливания на небо оказывается давление, что обеспечивает рост и увеличение в объеме верхней челюсти.</a:t>
            </a:r>
            <a:br>
              <a:rPr lang="ru-RU" altLang="ru-RU" sz="2800" b="1" dirty="0">
                <a:solidFill>
                  <a:srgbClr val="333300"/>
                </a:solidFill>
              </a:rPr>
            </a:br>
            <a:endParaRPr lang="ru-RU" sz="2800" b="1" dirty="0"/>
          </a:p>
        </p:txBody>
      </p:sp>
    </p:spTree>
    <p:extLst>
      <p:ext uri="{BB962C8B-B14F-4D97-AF65-F5344CB8AC3E}">
        <p14:creationId xmlns:p14="http://schemas.microsoft.com/office/powerpoint/2010/main" val="198741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74174"/>
            <a:ext cx="8064896" cy="1877437"/>
          </a:xfrm>
          <a:prstGeom prst="rect">
            <a:avLst/>
          </a:prstGeom>
          <a:noFill/>
        </p:spPr>
        <p:txBody>
          <a:bodyPr wrap="square" rtlCol="0">
            <a:spAutoFit/>
          </a:bodyPr>
          <a:lstStyle/>
          <a:p>
            <a:pPr algn="ctr"/>
            <a:r>
              <a:rPr lang="ru-RU" sz="3200" b="1" dirty="0" smtClean="0">
                <a:solidFill>
                  <a:srgbClr val="C00000"/>
                </a:solidFill>
              </a:rPr>
              <a:t>Виды зубочелюстных аномалий </a:t>
            </a:r>
            <a:r>
              <a:rPr lang="ru-RU" sz="2800" b="1" dirty="0"/>
              <a:t>К</a:t>
            </a:r>
            <a:r>
              <a:rPr lang="ru-RU" sz="2800" b="1" dirty="0" smtClean="0"/>
              <a:t>лассификация </a:t>
            </a:r>
            <a:r>
              <a:rPr lang="ru-RU" sz="2800" b="1" dirty="0"/>
              <a:t>аномалий зубов и челюстей кафедры ортодонтии и детского протезирования </a:t>
            </a:r>
            <a:r>
              <a:rPr lang="ru-RU" sz="2800" b="1" dirty="0" smtClean="0"/>
              <a:t>МГМСУ</a:t>
            </a:r>
            <a:endParaRPr lang="ru-RU" sz="2800" b="1" dirty="0">
              <a:solidFill>
                <a:srgbClr val="C00000"/>
              </a:solidFill>
            </a:endParaRPr>
          </a:p>
        </p:txBody>
      </p:sp>
      <p:sp>
        <p:nvSpPr>
          <p:cNvPr id="3" name="TextBox 2"/>
          <p:cNvSpPr txBox="1"/>
          <p:nvPr/>
        </p:nvSpPr>
        <p:spPr>
          <a:xfrm>
            <a:off x="633264" y="2251611"/>
            <a:ext cx="6912768" cy="2062103"/>
          </a:xfrm>
          <a:prstGeom prst="rect">
            <a:avLst/>
          </a:prstGeom>
          <a:noFill/>
        </p:spPr>
        <p:txBody>
          <a:bodyPr wrap="square" rtlCol="0">
            <a:spAutoFit/>
          </a:bodyPr>
          <a:lstStyle/>
          <a:p>
            <a:pPr marL="457200" indent="-457200">
              <a:buFont typeface="Wingdings" panose="05000000000000000000" pitchFamily="2" charset="2"/>
              <a:buChar char="Ø"/>
            </a:pPr>
            <a:r>
              <a:rPr lang="ru-RU" sz="3200" b="1" dirty="0" smtClean="0"/>
              <a:t>Аномалии зубов</a:t>
            </a:r>
          </a:p>
          <a:p>
            <a:pPr marL="457200" indent="-457200">
              <a:buFont typeface="Wingdings" panose="05000000000000000000" pitchFamily="2" charset="2"/>
              <a:buChar char="Ø"/>
            </a:pPr>
            <a:endParaRPr lang="ru-RU" sz="3200" b="1" dirty="0"/>
          </a:p>
          <a:p>
            <a:pPr marL="457200" indent="-457200">
              <a:buFont typeface="Wingdings" panose="05000000000000000000" pitchFamily="2" charset="2"/>
              <a:buChar char="Ø"/>
            </a:pPr>
            <a:endParaRPr lang="ru-RU" sz="3200" b="1" dirty="0" smtClean="0"/>
          </a:p>
          <a:p>
            <a:pPr marL="457200" indent="-457200">
              <a:buFont typeface="Wingdings" panose="05000000000000000000" pitchFamily="2" charset="2"/>
              <a:buChar char="Ø"/>
            </a:pPr>
            <a:endParaRPr lang="ru-RU" sz="3200" b="1" dirty="0"/>
          </a:p>
        </p:txBody>
      </p:sp>
      <p:sp>
        <p:nvSpPr>
          <p:cNvPr id="4" name="TextBox 3"/>
          <p:cNvSpPr txBox="1"/>
          <p:nvPr/>
        </p:nvSpPr>
        <p:spPr>
          <a:xfrm>
            <a:off x="611560" y="2888098"/>
            <a:ext cx="6934472" cy="584775"/>
          </a:xfrm>
          <a:prstGeom prst="rect">
            <a:avLst/>
          </a:prstGeom>
          <a:noFill/>
        </p:spPr>
        <p:txBody>
          <a:bodyPr wrap="square" rtlCol="0">
            <a:spAutoFit/>
          </a:bodyPr>
          <a:lstStyle/>
          <a:p>
            <a:pPr marL="457200" indent="-457200">
              <a:buFont typeface="Wingdings" panose="05000000000000000000" pitchFamily="2" charset="2"/>
              <a:buChar char="Ø"/>
            </a:pPr>
            <a:r>
              <a:rPr lang="ru-RU" sz="2800" b="1" dirty="0"/>
              <a:t> </a:t>
            </a:r>
            <a:r>
              <a:rPr lang="ru-RU" sz="3200" b="1" dirty="0" smtClean="0"/>
              <a:t>Аномалии зубных рядов</a:t>
            </a:r>
            <a:endParaRPr lang="ru-RU" sz="3200" b="1" dirty="0"/>
          </a:p>
        </p:txBody>
      </p:sp>
      <p:sp>
        <p:nvSpPr>
          <p:cNvPr id="5" name="TextBox 4"/>
          <p:cNvSpPr txBox="1"/>
          <p:nvPr/>
        </p:nvSpPr>
        <p:spPr>
          <a:xfrm>
            <a:off x="864285" y="3789040"/>
            <a:ext cx="7704856" cy="1077218"/>
          </a:xfrm>
          <a:prstGeom prst="rect">
            <a:avLst/>
          </a:prstGeom>
          <a:noFill/>
        </p:spPr>
        <p:txBody>
          <a:bodyPr wrap="square" rtlCol="0">
            <a:spAutoFit/>
          </a:bodyPr>
          <a:lstStyle/>
          <a:p>
            <a:pPr marL="457200" indent="-457200">
              <a:buFont typeface="Wingdings" panose="05000000000000000000" pitchFamily="2" charset="2"/>
              <a:buChar char="Ø"/>
            </a:pPr>
            <a:r>
              <a:rPr lang="ru-RU" sz="3200" b="1" dirty="0" smtClean="0"/>
              <a:t>Аномалии челюстей и их отдельных анатомических частей</a:t>
            </a:r>
            <a:endParaRPr lang="ru-RU" sz="3200" b="1" dirty="0"/>
          </a:p>
        </p:txBody>
      </p:sp>
      <p:sp>
        <p:nvSpPr>
          <p:cNvPr id="6" name="TextBox 5"/>
          <p:cNvSpPr txBox="1"/>
          <p:nvPr/>
        </p:nvSpPr>
        <p:spPr>
          <a:xfrm>
            <a:off x="827585" y="5013176"/>
            <a:ext cx="5616624" cy="584775"/>
          </a:xfrm>
          <a:prstGeom prst="rect">
            <a:avLst/>
          </a:prstGeom>
          <a:noFill/>
        </p:spPr>
        <p:txBody>
          <a:bodyPr wrap="square" rtlCol="0">
            <a:spAutoFit/>
          </a:bodyPr>
          <a:lstStyle/>
          <a:p>
            <a:pPr marL="457200" indent="-457200">
              <a:buFont typeface="Wingdings" panose="05000000000000000000" pitchFamily="2" charset="2"/>
              <a:buChar char="Ø"/>
            </a:pPr>
            <a:r>
              <a:rPr lang="ru-RU" sz="3200" b="1" dirty="0" smtClean="0"/>
              <a:t>Сочетанные аномалии</a:t>
            </a:r>
            <a:endParaRPr lang="ru-RU" sz="3200" b="1" dirty="0"/>
          </a:p>
        </p:txBody>
      </p:sp>
    </p:spTree>
    <p:extLst>
      <p:ext uri="{BB962C8B-B14F-4D97-AF65-F5344CB8AC3E}">
        <p14:creationId xmlns:p14="http://schemas.microsoft.com/office/powerpoint/2010/main" val="170331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24744"/>
            <a:ext cx="8568952" cy="2862322"/>
          </a:xfrm>
          <a:prstGeom prst="rect">
            <a:avLst/>
          </a:prstGeom>
          <a:noFill/>
        </p:spPr>
        <p:txBody>
          <a:bodyPr wrap="square" rtlCol="0">
            <a:spAutoFit/>
          </a:bodyPr>
          <a:lstStyle/>
          <a:p>
            <a:r>
              <a:rPr lang="ru-RU" sz="3600" b="1" dirty="0" smtClean="0">
                <a:solidFill>
                  <a:srgbClr val="C00000"/>
                </a:solidFill>
              </a:rPr>
              <a:t>У детей, переведенных на искусственное вскармливание в возрасте до 6 месяцев, зубочелюстные аномалии формируются почти в 2 раза чаще, чем у детей, получавших естественное вскармливание</a:t>
            </a:r>
            <a:endParaRPr lang="ru-RU" sz="3600" b="1" dirty="0">
              <a:solidFill>
                <a:srgbClr val="C00000"/>
              </a:solidFill>
            </a:endParaRPr>
          </a:p>
        </p:txBody>
      </p:sp>
    </p:spTree>
    <p:extLst>
      <p:ext uri="{BB962C8B-B14F-4D97-AF65-F5344CB8AC3E}">
        <p14:creationId xmlns:p14="http://schemas.microsoft.com/office/powerpoint/2010/main" val="1617850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85769"/>
            <a:ext cx="8712968" cy="6124754"/>
          </a:xfrm>
          <a:prstGeom prst="rect">
            <a:avLst/>
          </a:prstGeom>
          <a:noFill/>
        </p:spPr>
        <p:txBody>
          <a:bodyPr wrap="square" rtlCol="0">
            <a:spAutoFit/>
          </a:bodyPr>
          <a:lstStyle/>
          <a:p>
            <a:pPr algn="ctr"/>
            <a:r>
              <a:rPr lang="ru-RU" altLang="ru-RU" sz="2800" b="1" u="sng" dirty="0">
                <a:solidFill>
                  <a:srgbClr val="800000"/>
                </a:solidFill>
              </a:rPr>
              <a:t>Профилактические</a:t>
            </a:r>
            <a:r>
              <a:rPr lang="ru-RU" altLang="ru-RU" sz="2800" b="1" dirty="0">
                <a:solidFill>
                  <a:srgbClr val="800000"/>
                </a:solidFill>
              </a:rPr>
              <a:t> </a:t>
            </a:r>
            <a:r>
              <a:rPr lang="ru-RU" altLang="ru-RU" sz="2800" b="1" u="sng" dirty="0">
                <a:solidFill>
                  <a:srgbClr val="800000"/>
                </a:solidFill>
              </a:rPr>
              <a:t>мероприятия </a:t>
            </a:r>
            <a:r>
              <a:rPr lang="ru-RU" sz="2800" b="1" dirty="0">
                <a:solidFill>
                  <a:srgbClr val="C00000"/>
                </a:solidFill>
              </a:rPr>
              <a:t>в постнатальном периоде</a:t>
            </a:r>
          </a:p>
          <a:p>
            <a:pPr algn="ctr"/>
            <a:r>
              <a:rPr lang="ru-RU" sz="2400" b="1" dirty="0" smtClean="0">
                <a:solidFill>
                  <a:srgbClr val="0070C0"/>
                </a:solidFill>
              </a:rPr>
              <a:t>Правильное </a:t>
            </a:r>
            <a:r>
              <a:rPr lang="ru-RU" sz="2400" b="1" dirty="0">
                <a:solidFill>
                  <a:srgbClr val="0070C0"/>
                </a:solidFill>
              </a:rPr>
              <a:t>искусственное </a:t>
            </a:r>
            <a:r>
              <a:rPr lang="ru-RU" sz="2400" b="1" dirty="0" smtClean="0">
                <a:solidFill>
                  <a:srgbClr val="0070C0"/>
                </a:solidFill>
              </a:rPr>
              <a:t>вскармливание: </a:t>
            </a:r>
          </a:p>
          <a:p>
            <a:r>
              <a:rPr lang="ru-RU" sz="2400" b="1" dirty="0" smtClean="0"/>
              <a:t>соска </a:t>
            </a:r>
            <a:r>
              <a:rPr lang="ru-RU" sz="2400" b="1" dirty="0"/>
              <a:t>на бутылочке должна имитировать по форме сосок груди матери, быть соответственно эластичной, упругой, иметь три маленьких отверстия, которые следует делать раска­ленной иглой. Рекомендуются плоские соски в нижнем отделе и повторяющие форму неба в верхнем, они не приводят к деформации верхней челюсти. Оп­тимальное время для высасывания порции еды из бутылочки емкостью 200,0 мл не менее 15 минут. Меньшая продолжительность "гимнастики" во время сосания приводит к недоразвитию нижней челюсти. При кормлении нужно держать ребенка под углом, как при грудном вскармливании. Бутылоч­ку располагают также под углом, чтобы </a:t>
            </a:r>
            <a:r>
              <a:rPr lang="ru-RU" sz="2400" b="1" dirty="0" smtClean="0"/>
              <a:t>она не давила на альвеолярный отросток нижней челюсти, что может привести к ее деформации</a:t>
            </a:r>
            <a:endParaRPr lang="ru-RU" sz="2400" b="1" dirty="0"/>
          </a:p>
        </p:txBody>
      </p:sp>
    </p:spTree>
    <p:extLst>
      <p:ext uri="{BB962C8B-B14F-4D97-AF65-F5344CB8AC3E}">
        <p14:creationId xmlns:p14="http://schemas.microsoft.com/office/powerpoint/2010/main" val="2344743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0648"/>
            <a:ext cx="8964488" cy="1354217"/>
          </a:xfrm>
          <a:prstGeom prst="rect">
            <a:avLst/>
          </a:prstGeom>
          <a:noFill/>
        </p:spPr>
        <p:txBody>
          <a:bodyPr wrap="square" rtlCol="0">
            <a:spAutoFit/>
          </a:bodyPr>
          <a:lstStyle/>
          <a:p>
            <a:pPr algn="ctr"/>
            <a:r>
              <a:rPr lang="ru-RU" altLang="ru-RU" sz="3200" b="1" i="1" u="sng" dirty="0">
                <a:solidFill>
                  <a:srgbClr val="800000"/>
                </a:solidFill>
              </a:rPr>
              <a:t>Правильное искусственное вскармливание</a:t>
            </a:r>
          </a:p>
          <a:p>
            <a:pPr algn="ctr"/>
            <a:endParaRPr lang="ru-RU" sz="3200" b="1" dirty="0" smtClean="0"/>
          </a:p>
          <a:p>
            <a:endParaRPr lang="ru-RU" dirty="0"/>
          </a:p>
        </p:txBody>
      </p:sp>
      <p:pic>
        <p:nvPicPr>
          <p:cNvPr id="4" name="Picture 4" descr="Rotation of Изображение 021"/>
          <p:cNvPicPr>
            <a:picLocks noChangeAspect="1" noChangeArrowheads="1"/>
          </p:cNvPicPr>
          <p:nvPr/>
        </p:nvPicPr>
        <p:blipFill>
          <a:blip r:embed="rId2" cstate="print">
            <a:lum bright="18000" contrast="12000"/>
            <a:extLst>
              <a:ext uri="{28A0092B-C50C-407E-A947-70E740481C1C}">
                <a14:useLocalDpi xmlns:a14="http://schemas.microsoft.com/office/drawing/2010/main" val="0"/>
              </a:ext>
            </a:extLst>
          </a:blip>
          <a:srcRect t="14490" r="32666"/>
          <a:stretch>
            <a:fillRect/>
          </a:stretch>
        </p:blipFill>
        <p:spPr>
          <a:xfrm>
            <a:off x="251520" y="908720"/>
            <a:ext cx="3744913" cy="561664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211960" y="908720"/>
            <a:ext cx="4752528" cy="4832092"/>
          </a:xfrm>
          <a:prstGeom prst="rect">
            <a:avLst/>
          </a:prstGeom>
          <a:noFill/>
        </p:spPr>
        <p:txBody>
          <a:bodyPr wrap="square" rtlCol="0">
            <a:spAutoFit/>
          </a:bodyPr>
          <a:lstStyle/>
          <a:p>
            <a:r>
              <a:rPr lang="ru-RU" altLang="ru-RU" sz="2800" b="1" dirty="0">
                <a:solidFill>
                  <a:srgbClr val="000099"/>
                </a:solidFill>
              </a:rPr>
              <a:t>Плоская часть соски обеспечивает правильное положение языка, идентичное естественному во время кормления грудью</a:t>
            </a:r>
          </a:p>
          <a:p>
            <a:r>
              <a:rPr lang="ru-RU" altLang="ru-RU" sz="2800" b="1" dirty="0">
                <a:solidFill>
                  <a:srgbClr val="000099"/>
                </a:solidFill>
              </a:rPr>
              <a:t>Благодаря широкому основанию соски губы ребенка широко раскрыты, как при естественном вскармливании</a:t>
            </a:r>
          </a:p>
          <a:p>
            <a:endParaRPr lang="ru-RU" sz="2800" b="1" dirty="0"/>
          </a:p>
        </p:txBody>
      </p:sp>
    </p:spTree>
    <p:extLst>
      <p:ext uri="{BB962C8B-B14F-4D97-AF65-F5344CB8AC3E}">
        <p14:creationId xmlns:p14="http://schemas.microsoft.com/office/powerpoint/2010/main" val="3168700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a-mama.ru/userfiles/0_722bc_4cf476e1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4363642" cy="28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88640"/>
            <a:ext cx="8712968" cy="1231106"/>
          </a:xfrm>
          <a:prstGeom prst="rect">
            <a:avLst/>
          </a:prstGeom>
          <a:noFill/>
        </p:spPr>
        <p:txBody>
          <a:bodyPr wrap="square" rtlCol="0">
            <a:spAutoFit/>
          </a:bodyPr>
          <a:lstStyle/>
          <a:p>
            <a:pPr algn="ctr"/>
            <a:r>
              <a:rPr lang="ru-RU" altLang="ru-RU" sz="2800" b="1" i="1" u="sng" dirty="0">
                <a:solidFill>
                  <a:srgbClr val="800000"/>
                </a:solidFill>
              </a:rPr>
              <a:t>Правильное искусственное </a:t>
            </a:r>
            <a:r>
              <a:rPr lang="ru-RU" altLang="ru-RU" sz="2800" b="1" i="1" u="sng" dirty="0" smtClean="0">
                <a:solidFill>
                  <a:srgbClr val="800000"/>
                </a:solidFill>
              </a:rPr>
              <a:t>вскармливание. Положение ребенка </a:t>
            </a:r>
            <a:endParaRPr lang="ru-RU" altLang="ru-RU" sz="2800" b="1" i="1" u="sng" dirty="0">
              <a:solidFill>
                <a:srgbClr val="800000"/>
              </a:solidFill>
            </a:endParaRPr>
          </a:p>
          <a:p>
            <a:endParaRPr lang="ru-RU" dirty="0"/>
          </a:p>
        </p:txBody>
      </p:sp>
      <p:sp>
        <p:nvSpPr>
          <p:cNvPr id="3" name="TextBox 2"/>
          <p:cNvSpPr txBox="1"/>
          <p:nvPr/>
        </p:nvSpPr>
        <p:spPr>
          <a:xfrm>
            <a:off x="4857119" y="1196752"/>
            <a:ext cx="4032448" cy="5078313"/>
          </a:xfrm>
          <a:prstGeom prst="rect">
            <a:avLst/>
          </a:prstGeom>
          <a:noFill/>
        </p:spPr>
        <p:txBody>
          <a:bodyPr wrap="square" rtlCol="0">
            <a:spAutoFit/>
          </a:bodyPr>
          <a:lstStyle/>
          <a:p>
            <a:r>
              <a:rPr lang="ru-RU" b="1" dirty="0" smtClean="0"/>
              <a:t>	Во </a:t>
            </a:r>
            <a:r>
              <a:rPr lang="ru-RU" b="1" dirty="0"/>
              <a:t>время кормления из бутылочки и мама, и ребёнок должны находиться в удобной позе - </a:t>
            </a:r>
            <a:r>
              <a:rPr lang="ru-RU" b="1" dirty="0" smtClean="0"/>
              <a:t>в </a:t>
            </a:r>
            <a:r>
              <a:rPr lang="ru-RU" b="1" dirty="0"/>
              <a:t>полувертикальном положении, а </a:t>
            </a:r>
            <a:r>
              <a:rPr lang="ru-RU" b="1" dirty="0" smtClean="0"/>
              <a:t>мама </a:t>
            </a:r>
            <a:r>
              <a:rPr lang="ru-RU" b="1" dirty="0"/>
              <a:t>может сидеть, положив дополнительные подушки под спину, при этом либо положив ногу на ногу, либо подставив под ноги маленькую скамеечку.    Для уменьшения заглатывания воздуха, нужно наклонить бутылку так, чтобы молоко заполнило соску, а воздух ушёл на дно бутылки. </a:t>
            </a:r>
            <a:endParaRPr lang="ru-RU" b="1" dirty="0" smtClean="0"/>
          </a:p>
          <a:p>
            <a:r>
              <a:rPr lang="ru-RU" b="1" dirty="0"/>
              <a:t>	</a:t>
            </a:r>
            <a:r>
              <a:rPr lang="ru-RU" b="1" dirty="0" smtClean="0"/>
              <a:t>После </a:t>
            </a:r>
            <a:r>
              <a:rPr lang="ru-RU" b="1" dirty="0"/>
              <a:t>того, как покормите малыша, подержите его пару  минут в вертикальном положении для уменьшения вероятности срыгивания</a:t>
            </a:r>
            <a:r>
              <a:rPr lang="ru-RU" dirty="0"/>
              <a:t>. </a:t>
            </a:r>
          </a:p>
        </p:txBody>
      </p:sp>
    </p:spTree>
    <p:extLst>
      <p:ext uri="{BB962C8B-B14F-4D97-AF65-F5344CB8AC3E}">
        <p14:creationId xmlns:p14="http://schemas.microsoft.com/office/powerpoint/2010/main" val="381161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496944" cy="5632311"/>
          </a:xfrm>
          <a:prstGeom prst="rect">
            <a:avLst/>
          </a:prstGeom>
          <a:noFill/>
        </p:spPr>
        <p:txBody>
          <a:bodyPr wrap="square" rtlCol="0">
            <a:spAutoFit/>
          </a:bodyPr>
          <a:lstStyle/>
          <a:p>
            <a:r>
              <a:rPr lang="ru-RU" sz="3600" b="1" dirty="0" smtClean="0">
                <a:solidFill>
                  <a:srgbClr val="C00000"/>
                </a:solidFill>
              </a:rPr>
              <a:t>Пользование </a:t>
            </a:r>
            <a:r>
              <a:rPr lang="ru-RU" sz="3600" b="1" dirty="0">
                <a:solidFill>
                  <a:srgbClr val="C00000"/>
                </a:solidFill>
              </a:rPr>
              <a:t>соской-"пустышкой</a:t>
            </a:r>
            <a:r>
              <a:rPr lang="ru-RU" sz="3600" b="1" dirty="0"/>
              <a:t>" - не более 15-20 минут после </a:t>
            </a:r>
            <a:r>
              <a:rPr lang="ru-RU" sz="3600" b="1" dirty="0" smtClean="0"/>
              <a:t>еды. </a:t>
            </a:r>
          </a:p>
          <a:p>
            <a:r>
              <a:rPr lang="ru-RU" sz="3600" b="1" dirty="0"/>
              <a:t>	</a:t>
            </a:r>
            <a:r>
              <a:rPr lang="ru-RU" sz="3600" b="1" dirty="0" smtClean="0"/>
              <a:t>Во </a:t>
            </a:r>
            <a:r>
              <a:rPr lang="ru-RU" sz="3600" b="1" dirty="0"/>
              <a:t>время сна, бодрствования - пользование соской-"пустышкой" не рекомендуется. Длительное применение соски-пустышки (более 1-1,5 лет) приводит к формированию открытого прикуса.</a:t>
            </a:r>
          </a:p>
          <a:p>
            <a:r>
              <a:rPr lang="ru-RU" sz="3600" b="1" dirty="0" smtClean="0"/>
              <a:t>	Критическое </a:t>
            </a:r>
            <a:r>
              <a:rPr lang="ru-RU" sz="3600" b="1" dirty="0"/>
              <a:t>время использования пустышки составляет 6 часов в сутки</a:t>
            </a:r>
          </a:p>
        </p:txBody>
      </p:sp>
    </p:spTree>
    <p:extLst>
      <p:ext uri="{BB962C8B-B14F-4D97-AF65-F5344CB8AC3E}">
        <p14:creationId xmlns:p14="http://schemas.microsoft.com/office/powerpoint/2010/main" val="2172120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7416824" cy="1200329"/>
          </a:xfrm>
          <a:prstGeom prst="rect">
            <a:avLst/>
          </a:prstGeom>
          <a:noFill/>
        </p:spPr>
        <p:txBody>
          <a:bodyPr wrap="square" rtlCol="0">
            <a:spAutoFit/>
          </a:bodyPr>
          <a:lstStyle/>
          <a:p>
            <a:endParaRPr lang="ru-RU" b="1" dirty="0" smtClean="0"/>
          </a:p>
          <a:p>
            <a:endParaRPr lang="ru-RU" b="1" dirty="0"/>
          </a:p>
          <a:p>
            <a:endParaRPr lang="ru-RU" b="1" dirty="0"/>
          </a:p>
          <a:p>
            <a:endParaRPr lang="ru-RU" dirty="0"/>
          </a:p>
        </p:txBody>
      </p:sp>
      <p:sp>
        <p:nvSpPr>
          <p:cNvPr id="4" name="TextBox 3"/>
          <p:cNvSpPr txBox="1"/>
          <p:nvPr/>
        </p:nvSpPr>
        <p:spPr>
          <a:xfrm>
            <a:off x="107504" y="141753"/>
            <a:ext cx="8928992" cy="7386638"/>
          </a:xfrm>
          <a:prstGeom prst="rect">
            <a:avLst/>
          </a:prstGeom>
          <a:noFill/>
        </p:spPr>
        <p:txBody>
          <a:bodyPr wrap="square" rtlCol="0">
            <a:spAutoFit/>
          </a:bodyPr>
          <a:lstStyle/>
          <a:p>
            <a:pPr marL="0" lvl="4" algn="ctr"/>
            <a:r>
              <a:rPr lang="ru-RU" altLang="ru-RU" sz="2800" b="1" dirty="0">
                <a:solidFill>
                  <a:srgbClr val="C00000"/>
                </a:solidFill>
              </a:rPr>
              <a:t>Неправильная осанка и </a:t>
            </a:r>
            <a:r>
              <a:rPr lang="ru-RU" altLang="ru-RU" sz="2800" b="1" dirty="0" smtClean="0">
                <a:solidFill>
                  <a:srgbClr val="C00000"/>
                </a:solidFill>
              </a:rPr>
              <a:t>поза</a:t>
            </a:r>
            <a:endParaRPr lang="ru-RU" sz="2000" b="1" dirty="0" smtClean="0"/>
          </a:p>
          <a:p>
            <a:pPr marL="0" lvl="4"/>
            <a:r>
              <a:rPr lang="ru-RU" sz="2000" b="1" dirty="0" smtClean="0">
                <a:solidFill>
                  <a:srgbClr val="002060"/>
                </a:solidFill>
              </a:rPr>
              <a:t>	</a:t>
            </a:r>
            <a:r>
              <a:rPr lang="ru-RU" sz="2400" b="1" dirty="0" smtClean="0">
                <a:solidFill>
                  <a:srgbClr val="002060"/>
                </a:solidFill>
              </a:rPr>
              <a:t>Способствуют </a:t>
            </a:r>
            <a:r>
              <a:rPr lang="ru-RU" sz="2400" b="1" dirty="0">
                <a:solidFill>
                  <a:srgbClr val="002060"/>
                </a:solidFill>
              </a:rPr>
              <a:t>развитию аномалий </a:t>
            </a:r>
            <a:r>
              <a:rPr lang="ru-RU" sz="2400" b="1" dirty="0" err="1">
                <a:solidFill>
                  <a:srgbClr val="002060"/>
                </a:solidFill>
              </a:rPr>
              <a:t>зубо</a:t>
            </a:r>
            <a:r>
              <a:rPr lang="ru-RU" sz="2400" b="1" dirty="0">
                <a:solidFill>
                  <a:srgbClr val="002060"/>
                </a:solidFill>
              </a:rPr>
              <a:t>-челюстной системы </a:t>
            </a:r>
            <a:r>
              <a:rPr lang="ru-RU" sz="2800" b="1" dirty="0">
                <a:solidFill>
                  <a:srgbClr val="FF0000"/>
                </a:solidFill>
              </a:rPr>
              <a:t>неправильная посадка </a:t>
            </a:r>
            <a:r>
              <a:rPr lang="ru-RU" sz="2400" b="1" dirty="0">
                <a:solidFill>
                  <a:srgbClr val="002060"/>
                </a:solidFill>
              </a:rPr>
              <a:t>за столом, партой, привычка поддерживать голову ладонями или опираться подбородком на твердый предмет. Характер аномалий в этих случаях определяется направлением давления. Это определяет возникновение симметричной или односторонней деформации в том или ином участке зубного ряда верхней или нижней челюсти, смещение последней и т. д</a:t>
            </a:r>
            <a:r>
              <a:rPr lang="ru-RU" sz="2400" b="1" dirty="0" smtClean="0">
                <a:solidFill>
                  <a:srgbClr val="002060"/>
                </a:solidFill>
              </a:rPr>
              <a:t>.</a:t>
            </a:r>
            <a:r>
              <a:rPr lang="ru-RU" sz="2400" b="1" dirty="0" smtClean="0"/>
              <a:t>	</a:t>
            </a:r>
          </a:p>
          <a:p>
            <a:pPr marL="0" lvl="4"/>
            <a:r>
              <a:rPr lang="ru-RU" sz="2400" b="1" dirty="0"/>
              <a:t>	</a:t>
            </a:r>
            <a:r>
              <a:rPr lang="ru-RU" sz="2400" b="1" dirty="0" smtClean="0"/>
              <a:t>Для </a:t>
            </a:r>
            <a:r>
              <a:rPr lang="ru-RU" sz="2400" b="1" dirty="0"/>
              <a:t>правильного развития ребенка положение тела в состоянии бодрствования, </a:t>
            </a:r>
            <a:r>
              <a:rPr lang="ru-RU" sz="2800" b="1" dirty="0">
                <a:solidFill>
                  <a:srgbClr val="FF0000"/>
                </a:solidFill>
              </a:rPr>
              <a:t>осанка имеют также значение</a:t>
            </a:r>
            <a:r>
              <a:rPr lang="ru-RU" sz="2400" b="1" dirty="0"/>
              <a:t>. По данным Ленинградского ортопедического института имени среди детей дошкольного и школьного возраста 29,4% имели различные дефекты осанки и сколиозы. </a:t>
            </a:r>
            <a:r>
              <a:rPr lang="ru-RU" sz="2800" b="1" dirty="0">
                <a:solidFill>
                  <a:srgbClr val="FF0000"/>
                </a:solidFill>
              </a:rPr>
              <a:t>К 15 годам частота их увеличилась в 5 раз по сравнению с дошкольным возрастом, что повлияло на состояние </a:t>
            </a:r>
            <a:r>
              <a:rPr lang="ru-RU" sz="2800" b="1" dirty="0" err="1">
                <a:solidFill>
                  <a:srgbClr val="FF0000"/>
                </a:solidFill>
              </a:rPr>
              <a:t>зубо</a:t>
            </a:r>
            <a:r>
              <a:rPr lang="ru-RU" sz="2800" b="1" dirty="0">
                <a:solidFill>
                  <a:srgbClr val="FF0000"/>
                </a:solidFill>
              </a:rPr>
              <a:t>-челюстной системы детей. </a:t>
            </a:r>
          </a:p>
          <a:p>
            <a:pPr marL="0" lvl="4"/>
            <a:r>
              <a:rPr lang="ru-RU" sz="2000" b="1" dirty="0"/>
              <a:t>	</a:t>
            </a:r>
            <a:endParaRPr lang="ru-RU" altLang="ru-RU" sz="2000" b="1" dirty="0">
              <a:solidFill>
                <a:srgbClr val="C00000"/>
              </a:solidFill>
            </a:endParaRPr>
          </a:p>
          <a:p>
            <a:endParaRPr lang="ru-RU" dirty="0"/>
          </a:p>
        </p:txBody>
      </p:sp>
    </p:spTree>
    <p:extLst>
      <p:ext uri="{BB962C8B-B14F-4D97-AF65-F5344CB8AC3E}">
        <p14:creationId xmlns:p14="http://schemas.microsoft.com/office/powerpoint/2010/main" val="677531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799"/>
            <a:ext cx="136815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28798"/>
            <a:ext cx="1368152" cy="25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628799"/>
            <a:ext cx="3384376" cy="25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47664" y="620688"/>
            <a:ext cx="6336704" cy="1077218"/>
          </a:xfrm>
          <a:prstGeom prst="rect">
            <a:avLst/>
          </a:prstGeom>
          <a:noFill/>
        </p:spPr>
        <p:txBody>
          <a:bodyPr wrap="square" rtlCol="0">
            <a:spAutoFit/>
          </a:bodyPr>
          <a:lstStyle/>
          <a:p>
            <a:pPr algn="ctr"/>
            <a:r>
              <a:rPr lang="ru-RU" sz="3200" b="1" dirty="0" smtClean="0"/>
              <a:t>Общие постнатальные причины зубочелюстных аномалий</a:t>
            </a:r>
            <a:endParaRPr lang="ru-RU" sz="3200" b="1" dirty="0"/>
          </a:p>
        </p:txBody>
      </p:sp>
      <p:sp>
        <p:nvSpPr>
          <p:cNvPr id="9" name="TextBox 8"/>
          <p:cNvSpPr txBox="1"/>
          <p:nvPr/>
        </p:nvSpPr>
        <p:spPr>
          <a:xfrm>
            <a:off x="107504" y="4653136"/>
            <a:ext cx="8928992" cy="1938992"/>
          </a:xfrm>
          <a:prstGeom prst="rect">
            <a:avLst/>
          </a:prstGeom>
          <a:noFill/>
        </p:spPr>
        <p:txBody>
          <a:bodyPr wrap="square" rtlCol="0">
            <a:spAutoFit/>
          </a:bodyPr>
          <a:lstStyle/>
          <a:p>
            <a:r>
              <a:rPr lang="ru-RU" sz="2400" b="1" dirty="0" smtClean="0"/>
              <a:t>Нарушения шейного отдела позвоночника  и изменения положения головы при нарушенной осанке ведет к смещению центра тяжести, изменению нагрузки мышц, что приводит к неправильному положению нижней челюсти, появлению боли в ВНЧС</a:t>
            </a:r>
            <a:endParaRPr lang="ru-RU" sz="2400" b="1" dirty="0"/>
          </a:p>
        </p:txBody>
      </p:sp>
    </p:spTree>
    <p:extLst>
      <p:ext uri="{BB962C8B-B14F-4D97-AF65-F5344CB8AC3E}">
        <p14:creationId xmlns:p14="http://schemas.microsoft.com/office/powerpoint/2010/main" val="2688859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23540"/>
          <a:stretch/>
        </p:blipFill>
        <p:spPr>
          <a:xfrm>
            <a:off x="899592" y="692696"/>
            <a:ext cx="7620000" cy="4369668"/>
          </a:xfrm>
          <a:prstGeom prst="rect">
            <a:avLst/>
          </a:prstGeom>
        </p:spPr>
      </p:pic>
      <p:sp>
        <p:nvSpPr>
          <p:cNvPr id="3" name="TextBox 2"/>
          <p:cNvSpPr txBox="1"/>
          <p:nvPr/>
        </p:nvSpPr>
        <p:spPr>
          <a:xfrm>
            <a:off x="611560" y="5229200"/>
            <a:ext cx="7992888" cy="830997"/>
          </a:xfrm>
          <a:prstGeom prst="rect">
            <a:avLst/>
          </a:prstGeom>
          <a:noFill/>
        </p:spPr>
        <p:txBody>
          <a:bodyPr wrap="square" rtlCol="0">
            <a:spAutoFit/>
          </a:bodyPr>
          <a:lstStyle/>
          <a:p>
            <a:pPr algn="ctr"/>
            <a:r>
              <a:rPr lang="ru-RU" sz="2400" b="1" dirty="0" smtClean="0"/>
              <a:t>Сохранение правильной осанки важно для профилактики зубочелюстных аномалий</a:t>
            </a:r>
            <a:endParaRPr lang="ru-RU" sz="2400" b="1" dirty="0"/>
          </a:p>
        </p:txBody>
      </p:sp>
    </p:spTree>
    <p:extLst>
      <p:ext uri="{BB962C8B-B14F-4D97-AF65-F5344CB8AC3E}">
        <p14:creationId xmlns:p14="http://schemas.microsoft.com/office/powerpoint/2010/main" val="4146673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7096"/>
            <a:ext cx="9053660" cy="5632311"/>
          </a:xfrm>
          <a:prstGeom prst="rect">
            <a:avLst/>
          </a:prstGeom>
          <a:noFill/>
        </p:spPr>
        <p:txBody>
          <a:bodyPr wrap="square" rtlCol="0">
            <a:spAutoFit/>
          </a:bodyPr>
          <a:lstStyle/>
          <a:p>
            <a:pPr algn="ctr"/>
            <a:r>
              <a:rPr lang="ru-RU" altLang="ru-RU" sz="2000" b="1" i="1" u="sng" dirty="0" smtClean="0">
                <a:solidFill>
                  <a:srgbClr val="800000"/>
                </a:solidFill>
                <a:latin typeface="Times New Roman" pitchFamily="18" charset="0"/>
              </a:rPr>
              <a:t>Причины приобретенных аномалий</a:t>
            </a:r>
            <a:endParaRPr lang="ru-RU" altLang="ru-RU" sz="2000" b="1" i="1" u="sng" dirty="0">
              <a:solidFill>
                <a:srgbClr val="800000"/>
              </a:solidFill>
              <a:latin typeface="Times New Roman" pitchFamily="18" charset="0"/>
            </a:endParaRPr>
          </a:p>
          <a:p>
            <a:pPr algn="ctr"/>
            <a:r>
              <a:rPr lang="ru-RU" sz="2800" b="1" dirty="0" smtClean="0"/>
              <a:t>Дыхание </a:t>
            </a:r>
            <a:r>
              <a:rPr lang="ru-RU" sz="2800" b="1" dirty="0"/>
              <a:t>через рот</a:t>
            </a:r>
            <a:r>
              <a:rPr lang="ru-RU" sz="2800" dirty="0"/>
              <a:t> </a:t>
            </a:r>
            <a:r>
              <a:rPr lang="ru-RU" sz="2800" b="1" dirty="0" smtClean="0"/>
              <a:t>(Нарушение носового дыхания)</a:t>
            </a:r>
          </a:p>
          <a:p>
            <a:r>
              <a:rPr lang="ru-RU" sz="2000" b="1" dirty="0" smtClean="0"/>
              <a:t>	</a:t>
            </a:r>
            <a:r>
              <a:rPr lang="ru-RU" sz="2400" b="1" dirty="0" smtClean="0"/>
              <a:t>В </a:t>
            </a:r>
            <a:r>
              <a:rPr lang="ru-RU" sz="2400" b="1" dirty="0"/>
              <a:t>силу недостаточной </a:t>
            </a:r>
            <a:r>
              <a:rPr lang="ru-RU" sz="2400" b="1" dirty="0" err="1"/>
              <a:t>очищенности</a:t>
            </a:r>
            <a:r>
              <a:rPr lang="ru-RU" sz="2400" b="1" dirty="0"/>
              <a:t> носо­вых ходов от корочек или вследствие частичной или полной атрезии, разрас­тания аденоидов и других заболеваний ЛОР- органов</a:t>
            </a:r>
            <a:r>
              <a:rPr lang="ru-RU" sz="2400" b="1" dirty="0" smtClean="0"/>
              <a:t>.  	</a:t>
            </a:r>
            <a:r>
              <a:rPr lang="ru-RU" sz="2400" b="1" dirty="0" smtClean="0">
                <a:solidFill>
                  <a:srgbClr val="FF0000"/>
                </a:solidFill>
              </a:rPr>
              <a:t>Неполноценность дыхательных движений приводит к недоразвитию легких, грудной клетки, недостаточной </a:t>
            </a:r>
            <a:r>
              <a:rPr lang="ru-RU" sz="2400" b="1" dirty="0" err="1" smtClean="0">
                <a:solidFill>
                  <a:srgbClr val="FF0000"/>
                </a:solidFill>
              </a:rPr>
              <a:t>оксигенации</a:t>
            </a:r>
            <a:r>
              <a:rPr lang="ru-RU" sz="2400" b="1" dirty="0" smtClean="0">
                <a:solidFill>
                  <a:srgbClr val="FF0000"/>
                </a:solidFill>
              </a:rPr>
              <a:t> крови и внутренних органов, прежде всего страдает головной мозг ( у детей ухудшается память и т.д.). </a:t>
            </a:r>
          </a:p>
          <a:p>
            <a:r>
              <a:rPr lang="ru-RU" sz="2400" b="1" dirty="0" smtClean="0"/>
              <a:t>		Клинические </a:t>
            </a:r>
            <a:r>
              <a:rPr lang="ru-RU" sz="2400" b="1" dirty="0"/>
              <a:t>признаки: рот полуоткрыт, </a:t>
            </a:r>
            <a:r>
              <a:rPr lang="ru-RU" sz="2400" b="1" dirty="0" smtClean="0"/>
              <a:t>изменяется </a:t>
            </a:r>
            <a:r>
              <a:rPr lang="ru-RU" sz="2400" b="1" dirty="0"/>
              <a:t>профиль лица ребенка - про­является "двойной подбородок". При дыхании заметно напряжение крыльев носа, изменение конфигурации ноздрей, в состоянии </a:t>
            </a:r>
            <a:r>
              <a:rPr lang="ru-RU" sz="2400" b="1" dirty="0" smtClean="0"/>
              <a:t>физиологического </a:t>
            </a:r>
            <a:r>
              <a:rPr lang="ru-RU" sz="2400" b="1" dirty="0"/>
              <a:t>покоя отмечается увеличение нижней трети лица. </a:t>
            </a:r>
            <a:r>
              <a:rPr lang="ru-RU" sz="2400" b="1" dirty="0" smtClean="0"/>
              <a:t>Корень </a:t>
            </a:r>
            <a:r>
              <a:rPr lang="ru-RU" sz="2400" b="1" dirty="0"/>
              <a:t>языка смещен назад и </a:t>
            </a:r>
            <a:r>
              <a:rPr lang="ru-RU" sz="2400" b="1" dirty="0" smtClean="0"/>
              <a:t>вниз.</a:t>
            </a:r>
            <a:endParaRPr lang="ru-RU" sz="2400" b="1" dirty="0"/>
          </a:p>
        </p:txBody>
      </p:sp>
    </p:spTree>
    <p:extLst>
      <p:ext uri="{BB962C8B-B14F-4D97-AF65-F5344CB8AC3E}">
        <p14:creationId xmlns:p14="http://schemas.microsoft.com/office/powerpoint/2010/main" val="894888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mede.org/sait/content/Stomatologiya_obrazcov_2007/2_files/mb4_0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124744"/>
            <a:ext cx="2900014" cy="432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6107" y="5419980"/>
            <a:ext cx="8640959" cy="1661993"/>
          </a:xfrm>
          <a:prstGeom prst="rect">
            <a:avLst/>
          </a:prstGeom>
          <a:noFill/>
        </p:spPr>
        <p:txBody>
          <a:bodyPr wrap="square" rtlCol="0">
            <a:spAutoFit/>
          </a:bodyPr>
          <a:lstStyle/>
          <a:p>
            <a:r>
              <a:rPr lang="ru-RU" dirty="0"/>
              <a:t> </a:t>
            </a:r>
            <a:r>
              <a:rPr lang="ru-RU" sz="2400" b="1" dirty="0"/>
              <a:t>Синдром "аденоидного </a:t>
            </a:r>
            <a:r>
              <a:rPr lang="ru-RU" sz="2400" b="1" dirty="0" smtClean="0"/>
              <a:t>лица«. </a:t>
            </a:r>
            <a:r>
              <a:rPr lang="ru-RU" sz="2000" b="1" dirty="0" smtClean="0"/>
              <a:t>Апатичное выражение лица, сглаженность носогубных </a:t>
            </a:r>
            <a:r>
              <a:rPr lang="ru-RU" sz="2000" b="1" dirty="0"/>
              <a:t>бороздок, открытый рот, </a:t>
            </a:r>
            <a:r>
              <a:rPr lang="ru-RU" sz="2000" b="1" dirty="0" smtClean="0"/>
              <a:t>спавшиеся </a:t>
            </a:r>
            <a:r>
              <a:rPr lang="ru-RU" sz="2000" b="1" dirty="0"/>
              <a:t>ноздри ("коллапс крыльев носа</a:t>
            </a:r>
            <a:r>
              <a:rPr lang="ru-RU" sz="2000" b="1" dirty="0" smtClean="0"/>
              <a:t>"), широкий корень носа </a:t>
            </a:r>
            <a:r>
              <a:rPr lang="ru-RU" sz="2000" b="1" dirty="0"/>
              <a:t>сухость красной каймы губ</a:t>
            </a:r>
            <a:r>
              <a:rPr lang="ru-RU" sz="2000" b="1" dirty="0" smtClean="0"/>
              <a:t>,.</a:t>
            </a:r>
            <a:r>
              <a:rPr lang="ru-RU" sz="2000" b="1" dirty="0"/>
              <a:t> </a:t>
            </a:r>
          </a:p>
          <a:p>
            <a:endParaRPr lang="ru-RU" dirty="0"/>
          </a:p>
        </p:txBody>
      </p:sp>
      <p:sp>
        <p:nvSpPr>
          <p:cNvPr id="3" name="TextBox 2"/>
          <p:cNvSpPr txBox="1"/>
          <p:nvPr/>
        </p:nvSpPr>
        <p:spPr>
          <a:xfrm>
            <a:off x="611560" y="273023"/>
            <a:ext cx="8640960" cy="523220"/>
          </a:xfrm>
          <a:prstGeom prst="rect">
            <a:avLst/>
          </a:prstGeom>
          <a:noFill/>
        </p:spPr>
        <p:txBody>
          <a:bodyPr wrap="square" rtlCol="0">
            <a:spAutoFit/>
          </a:bodyPr>
          <a:lstStyle/>
          <a:p>
            <a:pPr algn="ctr"/>
            <a:r>
              <a:rPr lang="ru-RU" sz="2800" b="1" dirty="0" smtClean="0">
                <a:solidFill>
                  <a:srgbClr val="C00000"/>
                </a:solidFill>
              </a:rPr>
              <a:t>Последствия ротового дыхания</a:t>
            </a:r>
            <a:endParaRPr lang="ru-RU" sz="2800" b="1" dirty="0">
              <a:solidFill>
                <a:srgbClr val="C00000"/>
              </a:solidFill>
            </a:endParaRPr>
          </a:p>
        </p:txBody>
      </p:sp>
    </p:spTree>
    <p:extLst>
      <p:ext uri="{BB962C8B-B14F-4D97-AF65-F5344CB8AC3E}">
        <p14:creationId xmlns:p14="http://schemas.microsoft.com/office/powerpoint/2010/main" val="29157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352928" cy="5878532"/>
          </a:xfrm>
          <a:prstGeom prst="rect">
            <a:avLst/>
          </a:prstGeom>
          <a:noFill/>
        </p:spPr>
        <p:txBody>
          <a:bodyPr wrap="square" rtlCol="0">
            <a:spAutoFit/>
          </a:bodyPr>
          <a:lstStyle/>
          <a:p>
            <a:pPr algn="ctr"/>
            <a:r>
              <a:rPr lang="ru-RU" sz="3200" b="1" dirty="0">
                <a:solidFill>
                  <a:srgbClr val="C00000"/>
                </a:solidFill>
              </a:rPr>
              <a:t>По времени возникновения аномалии делят на:</a:t>
            </a:r>
          </a:p>
          <a:p>
            <a:pPr marL="342900" indent="-342900">
              <a:buFont typeface="Wingdings" panose="05000000000000000000" pitchFamily="2" charset="2"/>
              <a:buChar char="§"/>
            </a:pPr>
            <a:r>
              <a:rPr lang="ru-RU" sz="3200" b="1" dirty="0"/>
              <a:t>Наследственные</a:t>
            </a:r>
          </a:p>
          <a:p>
            <a:pPr marL="342900" indent="-342900">
              <a:buFont typeface="Wingdings" panose="05000000000000000000" pitchFamily="2" charset="2"/>
              <a:buChar char="§"/>
            </a:pPr>
            <a:r>
              <a:rPr lang="ru-RU" sz="3200" b="1" dirty="0"/>
              <a:t>Врожденные</a:t>
            </a:r>
          </a:p>
          <a:p>
            <a:pPr marL="342900" indent="-342900">
              <a:buFont typeface="Wingdings" panose="05000000000000000000" pitchFamily="2" charset="2"/>
              <a:buChar char="§"/>
            </a:pPr>
            <a:r>
              <a:rPr lang="ru-RU" sz="3200" b="1" dirty="0" smtClean="0"/>
              <a:t>Приобретенные</a:t>
            </a:r>
          </a:p>
          <a:p>
            <a:r>
              <a:rPr lang="ru-RU" sz="3200" b="1" dirty="0" smtClean="0">
                <a:solidFill>
                  <a:srgbClr val="FF0000"/>
                </a:solidFill>
              </a:rPr>
              <a:t>	Наследственные </a:t>
            </a:r>
            <a:r>
              <a:rPr lang="ru-RU" sz="3200" b="1" dirty="0"/>
              <a:t>передаются по наследству от родителей к </a:t>
            </a:r>
            <a:r>
              <a:rPr lang="ru-RU" sz="3200" b="1" dirty="0" smtClean="0"/>
              <a:t>детям;</a:t>
            </a:r>
          </a:p>
          <a:p>
            <a:r>
              <a:rPr lang="ru-RU" sz="3200" b="1" dirty="0" smtClean="0"/>
              <a:t> </a:t>
            </a:r>
            <a:r>
              <a:rPr lang="ru-RU" sz="3200" b="1" dirty="0" smtClean="0">
                <a:solidFill>
                  <a:srgbClr val="FF0000"/>
                </a:solidFill>
              </a:rPr>
              <a:t>	Врожденные</a:t>
            </a:r>
            <a:r>
              <a:rPr lang="ru-RU" sz="3200" b="1" dirty="0" smtClean="0"/>
              <a:t> </a:t>
            </a:r>
            <a:r>
              <a:rPr lang="ru-RU" sz="3200" b="1" dirty="0"/>
              <a:t>-  возникают в период внутриутробного </a:t>
            </a:r>
            <a:r>
              <a:rPr lang="ru-RU" sz="3200" b="1" dirty="0" smtClean="0"/>
              <a:t>развития; </a:t>
            </a:r>
            <a:r>
              <a:rPr lang="ru-RU" sz="3200" b="1" dirty="0" smtClean="0">
                <a:solidFill>
                  <a:srgbClr val="FF0000"/>
                </a:solidFill>
              </a:rPr>
              <a:t>	</a:t>
            </a:r>
          </a:p>
          <a:p>
            <a:r>
              <a:rPr lang="ru-RU" sz="3200" b="1" dirty="0" smtClean="0">
                <a:solidFill>
                  <a:srgbClr val="FF0000"/>
                </a:solidFill>
              </a:rPr>
              <a:t>	Приобретенные </a:t>
            </a:r>
            <a:r>
              <a:rPr lang="ru-RU" sz="3200" b="1" dirty="0">
                <a:solidFill>
                  <a:srgbClr val="FF0000"/>
                </a:solidFill>
              </a:rPr>
              <a:t>аномалии </a:t>
            </a:r>
            <a:r>
              <a:rPr lang="ru-RU" sz="3200" b="1" dirty="0"/>
              <a:t>возникают в детском </a:t>
            </a:r>
            <a:r>
              <a:rPr lang="ru-RU" sz="3200" b="1" dirty="0" smtClean="0"/>
              <a:t>возрасте.</a:t>
            </a:r>
            <a:endParaRPr lang="ru-RU" sz="3200" b="1" dirty="0"/>
          </a:p>
          <a:p>
            <a:endParaRPr lang="ru-RU" sz="2400" b="1" dirty="0"/>
          </a:p>
        </p:txBody>
      </p:sp>
    </p:spTree>
    <p:extLst>
      <p:ext uri="{BB962C8B-B14F-4D97-AF65-F5344CB8AC3E}">
        <p14:creationId xmlns:p14="http://schemas.microsoft.com/office/powerpoint/2010/main" val="2785576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280920" cy="6340197"/>
          </a:xfrm>
          <a:prstGeom prst="rect">
            <a:avLst/>
          </a:prstGeom>
          <a:noFill/>
        </p:spPr>
        <p:txBody>
          <a:bodyPr wrap="square" rtlCol="0">
            <a:spAutoFit/>
          </a:bodyPr>
          <a:lstStyle/>
          <a:p>
            <a:pPr algn="ctr"/>
            <a:r>
              <a:rPr lang="ru-RU" sz="2800" b="1" dirty="0">
                <a:solidFill>
                  <a:srgbClr val="C00000"/>
                </a:solidFill>
              </a:rPr>
              <a:t>При нарушении носового дыхания:</a:t>
            </a:r>
          </a:p>
          <a:p>
            <a:r>
              <a:rPr lang="ru-RU" sz="2400" b="1" dirty="0" smtClean="0"/>
              <a:t>	В </a:t>
            </a:r>
            <a:r>
              <a:rPr lang="ru-RU" sz="2400" b="1" dirty="0"/>
              <a:t>полости рта создается отрицательное давление, поэтому возникает сужение  зубных дуг, формируется высокий свод неба;</a:t>
            </a:r>
          </a:p>
          <a:p>
            <a:r>
              <a:rPr lang="ru-RU" sz="2400" b="1" dirty="0" smtClean="0"/>
              <a:t>	При </a:t>
            </a:r>
            <a:r>
              <a:rPr lang="ru-RU" sz="2400" b="1" dirty="0"/>
              <a:t>открытом рте  возникает чрезмерное напряжение щечной мускулатуры, её давление приводит к сужению зубных дуг. Язык касается не верхнего зубного ряда, а нижнего, поэтому нет достаточного противодействия щечной мускулатуре, нарушение мышечного равновесия приводит к сужению верхней челюсти.</a:t>
            </a:r>
          </a:p>
          <a:p>
            <a:r>
              <a:rPr lang="ru-RU" sz="2400" b="1" dirty="0" smtClean="0"/>
              <a:t>	При </a:t>
            </a:r>
            <a:r>
              <a:rPr lang="ru-RU" sz="2400" b="1" dirty="0"/>
              <a:t>гипертрофии  язычной миндалины ребенок для облегчения дыхания выдвигает язык вперед, ночью выдвигает нижнюю челюсть, чтобы язык не давил на надгортанник. Нарушение функций мышц языка и шеи приводит к неравномерному развитию челюстей.</a:t>
            </a:r>
          </a:p>
          <a:p>
            <a:endParaRPr lang="ru-RU" dirty="0"/>
          </a:p>
        </p:txBody>
      </p:sp>
    </p:spTree>
    <p:extLst>
      <p:ext uri="{BB962C8B-B14F-4D97-AF65-F5344CB8AC3E}">
        <p14:creationId xmlns:p14="http://schemas.microsoft.com/office/powerpoint/2010/main" val="1120898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208912" cy="5970865"/>
          </a:xfrm>
          <a:prstGeom prst="rect">
            <a:avLst/>
          </a:prstGeom>
          <a:noFill/>
        </p:spPr>
        <p:txBody>
          <a:bodyPr wrap="square" rtlCol="0">
            <a:spAutoFit/>
          </a:bodyPr>
          <a:lstStyle/>
          <a:p>
            <a:pPr algn="ctr"/>
            <a:r>
              <a:rPr lang="ru-RU" sz="2800" b="1" dirty="0" smtClean="0"/>
              <a:t>Последствия ротового дыхания</a:t>
            </a:r>
          </a:p>
          <a:p>
            <a:r>
              <a:rPr lang="ru-RU" sz="2800" b="1" dirty="0" smtClean="0"/>
              <a:t>	В </a:t>
            </a:r>
            <a:r>
              <a:rPr lang="ru-RU" sz="2800" b="1" dirty="0"/>
              <a:t>за­висимости от сочетания с другими факторами способствует формированию различных аномалий - открытого, </a:t>
            </a:r>
            <a:r>
              <a:rPr lang="ru-RU" sz="2800" b="1" dirty="0" err="1"/>
              <a:t>прогенического</a:t>
            </a:r>
            <a:r>
              <a:rPr lang="ru-RU" sz="2800" b="1" dirty="0"/>
              <a:t>, глубокого, прогнатическо­го прикусов и аномалий зубного ряда. </a:t>
            </a:r>
            <a:endParaRPr lang="ru-RU" sz="2800" b="1" dirty="0" smtClean="0"/>
          </a:p>
          <a:p>
            <a:r>
              <a:rPr lang="ru-RU" sz="2800" b="1" dirty="0">
                <a:solidFill>
                  <a:srgbClr val="C00000"/>
                </a:solidFill>
              </a:rPr>
              <a:t>	</a:t>
            </a:r>
            <a:r>
              <a:rPr lang="ru-RU" sz="2800" b="1" dirty="0" smtClean="0">
                <a:solidFill>
                  <a:srgbClr val="C00000"/>
                </a:solidFill>
              </a:rPr>
              <a:t>При </a:t>
            </a:r>
            <a:r>
              <a:rPr lang="ru-RU" sz="2800" b="1" dirty="0">
                <a:solidFill>
                  <a:srgbClr val="C00000"/>
                </a:solidFill>
              </a:rPr>
              <a:t>ротовом дыхании изменяется форма верхней челюсти: она суживается в боковых отделах в результате неправильного положе­ния языка и давления щек</a:t>
            </a:r>
            <a:r>
              <a:rPr lang="ru-RU" sz="2800" b="1" dirty="0"/>
              <a:t>. </a:t>
            </a:r>
            <a:endParaRPr lang="ru-RU" sz="2800" b="1" dirty="0" smtClean="0"/>
          </a:p>
          <a:p>
            <a:r>
              <a:rPr lang="ru-RU" sz="2800" b="1" dirty="0"/>
              <a:t>	</a:t>
            </a:r>
            <a:r>
              <a:rPr lang="ru-RU" sz="2800" b="1" dirty="0" smtClean="0"/>
              <a:t>Одновременно </a:t>
            </a:r>
            <a:r>
              <a:rPr lang="ru-RU" sz="2800" b="1" dirty="0"/>
              <a:t>с сужением челюсти изменяется форма носовых ходов, искривляется носовая перегородка. </a:t>
            </a:r>
          </a:p>
          <a:p>
            <a:endParaRPr lang="ru-RU" dirty="0"/>
          </a:p>
        </p:txBody>
      </p:sp>
    </p:spTree>
    <p:extLst>
      <p:ext uri="{BB962C8B-B14F-4D97-AF65-F5344CB8AC3E}">
        <p14:creationId xmlns:p14="http://schemas.microsoft.com/office/powerpoint/2010/main" val="1569207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52648" y="3010684"/>
          <a:ext cx="8238704" cy="1704994"/>
        </p:xfrm>
        <a:graphic>
          <a:graphicData uri="http://schemas.openxmlformats.org/drawingml/2006/table">
            <a:tbl>
              <a:tblPr>
                <a:tableStyleId>{5C22544A-7EE6-4342-B048-85BDC9FD1C3A}</a:tableStyleId>
              </a:tblPr>
              <a:tblGrid>
                <a:gridCol w="8238704"/>
              </a:tblGrid>
              <a:tr h="1704994">
                <a:tc>
                  <a:txBody>
                    <a:bodyPr/>
                    <a:lstStyle/>
                    <a:p>
                      <a:pPr algn="l">
                        <a:lnSpc>
                          <a:spcPct val="115000"/>
                        </a:lnSpc>
                        <a:spcAft>
                          <a:spcPts val="0"/>
                        </a:spcAft>
                      </a:pPr>
                      <a:endParaRPr lang="ru-RU" sz="800" dirty="0">
                        <a:effectLst/>
                        <a:latin typeface="Times New Roman"/>
                        <a:ea typeface="Times New Roman"/>
                        <a:cs typeface="Times New Roman"/>
                      </a:endParaRPr>
                    </a:p>
                  </a:txBody>
                  <a:tcPr marL="4106652" marR="4106652" marT="0" marB="0"/>
                </a:tc>
              </a:tr>
            </a:tbl>
          </a:graphicData>
        </a:graphic>
      </p:graphicFrame>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1" y="1228279"/>
            <a:ext cx="2160240" cy="3563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452438"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73" y="1114361"/>
            <a:ext cx="2016224" cy="356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15616" y="119295"/>
            <a:ext cx="6408712" cy="830997"/>
          </a:xfrm>
          <a:prstGeom prst="rect">
            <a:avLst/>
          </a:prstGeom>
          <a:noFill/>
        </p:spPr>
        <p:txBody>
          <a:bodyPr wrap="square" rtlCol="0">
            <a:spAutoFit/>
          </a:bodyPr>
          <a:lstStyle/>
          <a:p>
            <a:pPr algn="ctr"/>
            <a:r>
              <a:rPr lang="ru-RU" altLang="ru-RU" sz="2400" b="1" i="1" u="sng" dirty="0">
                <a:solidFill>
                  <a:srgbClr val="800000"/>
                </a:solidFill>
                <a:latin typeface="Times New Roman" pitchFamily="18" charset="0"/>
              </a:rPr>
              <a:t>Постнатальные факторы риска</a:t>
            </a:r>
            <a:endParaRPr lang="ru-RU" sz="2400" b="1" dirty="0" smtClean="0"/>
          </a:p>
          <a:p>
            <a:pPr algn="ctr"/>
            <a:r>
              <a:rPr lang="ru-RU" sz="2400" b="1" dirty="0" smtClean="0"/>
              <a:t>Нарушение носового дыхания</a:t>
            </a:r>
            <a:endParaRPr lang="ru-RU" sz="2400" b="1"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264920"/>
            <a:ext cx="2736304" cy="346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275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6524863"/>
          </a:xfrm>
          <a:prstGeom prst="rect">
            <a:avLst/>
          </a:prstGeom>
          <a:noFill/>
        </p:spPr>
        <p:txBody>
          <a:bodyPr wrap="square" rtlCol="0">
            <a:spAutoFit/>
          </a:bodyPr>
          <a:lstStyle/>
          <a:p>
            <a:pPr algn="ctr"/>
            <a:r>
              <a:rPr lang="ru-RU" sz="3200" b="1" dirty="0" smtClean="0"/>
              <a:t>Ротовое дыхание. </a:t>
            </a:r>
            <a:r>
              <a:rPr lang="ru-RU" sz="3200" b="1" dirty="0">
                <a:solidFill>
                  <a:srgbClr val="C00000"/>
                </a:solidFill>
              </a:rPr>
              <a:t>Профилактические мероприятия: </a:t>
            </a:r>
          </a:p>
          <a:p>
            <a:r>
              <a:rPr lang="ru-RU" sz="2800" b="1" dirty="0" smtClean="0"/>
              <a:t>	Необходимо </a:t>
            </a:r>
            <a:r>
              <a:rPr lang="ru-RU" sz="2800" b="1" dirty="0"/>
              <a:t>следить за правильным дыханием и настойчиво при­учать ребенка дышать носом; </a:t>
            </a:r>
            <a:endParaRPr lang="ru-RU" sz="2800" b="1" dirty="0" smtClean="0"/>
          </a:p>
          <a:p>
            <a:r>
              <a:rPr lang="ru-RU" sz="2800" b="1" dirty="0" smtClean="0"/>
              <a:t>	если </a:t>
            </a:r>
            <a:r>
              <a:rPr lang="ru-RU" sz="2800" b="1" dirty="0"/>
              <a:t>во время бодрствования и сна преоб­ладает дыхание через рот, то следует проконсультироваться с </a:t>
            </a:r>
            <a:r>
              <a:rPr lang="ru-RU" sz="2800" b="1" dirty="0" err="1"/>
              <a:t>оториноларин­гологом</a:t>
            </a:r>
            <a:r>
              <a:rPr lang="ru-RU" sz="2800" b="1" dirty="0"/>
              <a:t> для исключения заболеваний носоглотки. </a:t>
            </a:r>
            <a:endParaRPr lang="ru-RU" sz="2800" b="1" dirty="0" smtClean="0"/>
          </a:p>
          <a:p>
            <a:r>
              <a:rPr lang="ru-RU" sz="2800" b="1" dirty="0"/>
              <a:t>	</a:t>
            </a:r>
            <a:r>
              <a:rPr lang="ru-RU" sz="2800" b="1" dirty="0" smtClean="0"/>
              <a:t>При </a:t>
            </a:r>
            <a:r>
              <a:rPr lang="ru-RU" sz="2800" b="1" dirty="0"/>
              <a:t>их отсутствии можно </a:t>
            </a:r>
            <a:r>
              <a:rPr lang="ru-RU" sz="2800" b="1" dirty="0" smtClean="0">
                <a:solidFill>
                  <a:srgbClr val="C00000"/>
                </a:solidFill>
              </a:rPr>
              <a:t>подвязывать </a:t>
            </a:r>
            <a:r>
              <a:rPr lang="ru-RU" sz="2800" b="1" dirty="0">
                <a:solidFill>
                  <a:srgbClr val="C00000"/>
                </a:solidFill>
              </a:rPr>
              <a:t>нижнюю челюсть </a:t>
            </a:r>
            <a:r>
              <a:rPr lang="ru-RU" sz="2800" b="1" dirty="0" smtClean="0">
                <a:solidFill>
                  <a:srgbClr val="C00000"/>
                </a:solidFill>
              </a:rPr>
              <a:t>бинтом или использовать </a:t>
            </a:r>
            <a:r>
              <a:rPr lang="ru-RU" sz="2800" b="1" dirty="0" err="1" smtClean="0">
                <a:solidFill>
                  <a:srgbClr val="C00000"/>
                </a:solidFill>
              </a:rPr>
              <a:t>пращевидную</a:t>
            </a:r>
            <a:r>
              <a:rPr lang="ru-RU" sz="2800" b="1" dirty="0" smtClean="0">
                <a:solidFill>
                  <a:srgbClr val="C00000"/>
                </a:solidFill>
              </a:rPr>
              <a:t> повязку </a:t>
            </a:r>
          </a:p>
          <a:p>
            <a:r>
              <a:rPr lang="ru-RU" sz="2800" b="1" dirty="0"/>
              <a:t>	</a:t>
            </a:r>
            <a:r>
              <a:rPr lang="ru-RU" sz="2800" b="1" dirty="0" smtClean="0"/>
              <a:t>Если </a:t>
            </a:r>
            <a:r>
              <a:rPr lang="ru-RU" sz="2800" b="1" dirty="0"/>
              <a:t>рот ребенка постоянно от­крыт, то для активации круговой мышцы рта </a:t>
            </a:r>
            <a:r>
              <a:rPr lang="ru-RU" sz="2800" b="1" dirty="0">
                <a:solidFill>
                  <a:srgbClr val="C00000"/>
                </a:solidFill>
              </a:rPr>
              <a:t>можно проводить её </a:t>
            </a:r>
            <a:r>
              <a:rPr lang="ru-RU" sz="2800" b="1" dirty="0" smtClean="0">
                <a:solidFill>
                  <a:srgbClr val="C00000"/>
                </a:solidFill>
              </a:rPr>
              <a:t>массаж, массаж крыльев носа.</a:t>
            </a:r>
            <a:endParaRPr lang="ru-RU" sz="2800" b="1" dirty="0">
              <a:solidFill>
                <a:srgbClr val="C00000"/>
              </a:solidFill>
            </a:endParaRPr>
          </a:p>
          <a:p>
            <a:endParaRPr lang="ru-RU" dirty="0"/>
          </a:p>
        </p:txBody>
      </p:sp>
    </p:spTree>
    <p:extLst>
      <p:ext uri="{BB962C8B-B14F-4D97-AF65-F5344CB8AC3E}">
        <p14:creationId xmlns:p14="http://schemas.microsoft.com/office/powerpoint/2010/main" val="3920814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6063198"/>
          </a:xfrm>
          <a:prstGeom prst="rect">
            <a:avLst/>
          </a:prstGeom>
          <a:noFill/>
        </p:spPr>
        <p:txBody>
          <a:bodyPr wrap="square" rtlCol="0">
            <a:spAutoFit/>
          </a:bodyPr>
          <a:lstStyle/>
          <a:p>
            <a:pPr algn="ctr"/>
            <a:r>
              <a:rPr lang="ru-RU" altLang="ru-RU" sz="2400" b="1" i="1" dirty="0">
                <a:solidFill>
                  <a:srgbClr val="800000"/>
                </a:solidFill>
                <a:latin typeface="Times New Roman" pitchFamily="18" charset="0"/>
              </a:rPr>
              <a:t>Постнатальные </a:t>
            </a:r>
            <a:r>
              <a:rPr lang="ru-RU" altLang="ru-RU" sz="2400" b="1" i="1" dirty="0" smtClean="0">
                <a:solidFill>
                  <a:srgbClr val="800000"/>
                </a:solidFill>
                <a:latin typeface="Times New Roman" pitchFamily="18" charset="0"/>
              </a:rPr>
              <a:t>причины</a:t>
            </a:r>
            <a:r>
              <a:rPr lang="ru-RU" altLang="ru-RU" sz="2800" b="1" i="1" dirty="0" smtClean="0">
                <a:solidFill>
                  <a:srgbClr val="800000"/>
                </a:solidFill>
                <a:latin typeface="Times New Roman" pitchFamily="18" charset="0"/>
              </a:rPr>
              <a:t>.  Вредные привычки</a:t>
            </a:r>
          </a:p>
          <a:p>
            <a:r>
              <a:rPr lang="ru-RU" sz="2000" b="1" dirty="0"/>
              <a:t>Формирование вредных привычек, которые обнаруживаются более чем у 50% детей, требующих </a:t>
            </a:r>
            <a:r>
              <a:rPr lang="ru-RU" sz="2000" b="1" dirty="0" err="1"/>
              <a:t>ортодонтического</a:t>
            </a:r>
            <a:r>
              <a:rPr lang="ru-RU" sz="2000" b="1" dirty="0"/>
              <a:t> лечения.</a:t>
            </a:r>
          </a:p>
          <a:p>
            <a:r>
              <a:rPr lang="ru-RU" sz="2000" b="1" dirty="0">
                <a:solidFill>
                  <a:srgbClr val="C00000"/>
                </a:solidFill>
              </a:rPr>
              <a:t>Вредные привычки, вызывающие </a:t>
            </a:r>
            <a:r>
              <a:rPr lang="ru-RU" sz="2000" b="1" dirty="0" err="1">
                <a:solidFill>
                  <a:srgbClr val="C00000"/>
                </a:solidFill>
              </a:rPr>
              <a:t>зубо-челюстиые</a:t>
            </a:r>
            <a:r>
              <a:rPr lang="ru-RU" sz="2000" b="1" dirty="0">
                <a:solidFill>
                  <a:srgbClr val="C00000"/>
                </a:solidFill>
              </a:rPr>
              <a:t> аномалии, делят на три группы (В.П. Окушко, 1975)</a:t>
            </a:r>
          </a:p>
          <a:p>
            <a:pPr lvl="0"/>
            <a:r>
              <a:rPr lang="ru-RU" sz="2000" b="1" dirty="0" smtClean="0"/>
              <a:t>1. Привычки </a:t>
            </a:r>
            <a:r>
              <a:rPr lang="ru-RU" sz="2000" b="1" dirty="0"/>
              <a:t>сосания (зафиксированные двигательные реакции):</a:t>
            </a:r>
          </a:p>
          <a:p>
            <a:pPr marL="800100" lvl="1" indent="-342900">
              <a:buFont typeface="Wingdings" panose="05000000000000000000" pitchFamily="2" charset="2"/>
              <a:buChar char="§"/>
            </a:pPr>
            <a:r>
              <a:rPr lang="ru-RU" sz="2000" b="1" dirty="0" smtClean="0"/>
              <a:t>	привычка </a:t>
            </a:r>
            <a:r>
              <a:rPr lang="ru-RU" sz="2000" b="1" dirty="0"/>
              <a:t>сосания пальцев; сосание соски - пустышки;</a:t>
            </a:r>
          </a:p>
          <a:p>
            <a:pPr marL="800100" lvl="1" indent="-342900">
              <a:buFont typeface="Wingdings" panose="05000000000000000000" pitchFamily="2" charset="2"/>
              <a:buChar char="§"/>
            </a:pPr>
            <a:r>
              <a:rPr lang="ru-RU" sz="2000" b="1" dirty="0" smtClean="0"/>
              <a:t>	привычка </a:t>
            </a:r>
            <a:r>
              <a:rPr lang="ru-RU" sz="2000" b="1" dirty="0"/>
              <a:t>сосания и прикусывания губ, щек, </a:t>
            </a:r>
            <a:endParaRPr lang="ru-RU" sz="2000" b="1" dirty="0" smtClean="0"/>
          </a:p>
          <a:p>
            <a:pPr marL="800100" lvl="1" indent="-342900">
              <a:buFont typeface="Wingdings" panose="05000000000000000000" pitchFamily="2" charset="2"/>
              <a:buChar char="§"/>
            </a:pPr>
            <a:r>
              <a:rPr lang="ru-RU" sz="2000" b="1" dirty="0"/>
              <a:t>п</a:t>
            </a:r>
            <a:r>
              <a:rPr lang="ru-RU" sz="2000" b="1" dirty="0" smtClean="0"/>
              <a:t>ривычка прикусывания предметов</a:t>
            </a:r>
            <a:r>
              <a:rPr lang="ru-RU" sz="2000" b="1" dirty="0"/>
              <a:t>;</a:t>
            </a:r>
          </a:p>
          <a:p>
            <a:pPr marL="800100" lvl="1" indent="-342900">
              <a:buFont typeface="Wingdings" panose="05000000000000000000" pitchFamily="2" charset="2"/>
              <a:buChar char="§"/>
            </a:pPr>
            <a:r>
              <a:rPr lang="ru-RU" sz="2000" b="1" dirty="0" smtClean="0"/>
              <a:t>	привычка </a:t>
            </a:r>
            <a:r>
              <a:rPr lang="ru-RU" sz="2000" b="1" dirty="0"/>
              <a:t>сосания и прикусывания языка.</a:t>
            </a:r>
          </a:p>
          <a:p>
            <a:pPr lvl="0"/>
            <a:r>
              <a:rPr lang="ru-RU" sz="2000" b="1" dirty="0" smtClean="0"/>
              <a:t>2.  Аномалии </a:t>
            </a:r>
            <a:r>
              <a:rPr lang="ru-RU" sz="2000" b="1" dirty="0"/>
              <a:t>функции (зафиксированные неправильно </a:t>
            </a:r>
            <a:r>
              <a:rPr lang="ru-RU" sz="2000" b="1" dirty="0" smtClean="0"/>
              <a:t> протекаю­щие </a:t>
            </a:r>
            <a:r>
              <a:rPr lang="ru-RU" sz="2000" b="1" dirty="0"/>
              <a:t>функции):</a:t>
            </a:r>
          </a:p>
          <a:p>
            <a:pPr marL="800100" lvl="1" indent="-342900">
              <a:buFont typeface="Wingdings" panose="05000000000000000000" pitchFamily="2" charset="2"/>
              <a:buChar char="§"/>
            </a:pPr>
            <a:r>
              <a:rPr lang="ru-RU" sz="2000" b="1" dirty="0" smtClean="0"/>
              <a:t> </a:t>
            </a:r>
            <a:r>
              <a:rPr lang="ru-RU" sz="2000" b="1" dirty="0"/>
              <a:t>нарушение функции </a:t>
            </a:r>
            <a:r>
              <a:rPr lang="ru-RU" sz="2000" b="1" dirty="0" smtClean="0"/>
              <a:t>жевания;</a:t>
            </a:r>
          </a:p>
          <a:p>
            <a:pPr marL="800100" lvl="1" indent="-342900">
              <a:buFont typeface="Wingdings" panose="05000000000000000000" pitchFamily="2" charset="2"/>
              <a:buChar char="§"/>
            </a:pPr>
            <a:r>
              <a:rPr lang="ru-RU" sz="2000" b="1" dirty="0" smtClean="0"/>
              <a:t>нарушение функции глотания;</a:t>
            </a:r>
          </a:p>
          <a:p>
            <a:pPr marL="800100" lvl="1" indent="-342900">
              <a:buFont typeface="Wingdings" panose="05000000000000000000" pitchFamily="2" charset="2"/>
              <a:buChar char="§"/>
            </a:pPr>
            <a:r>
              <a:rPr lang="ru-RU" sz="2000" b="1" dirty="0" smtClean="0"/>
              <a:t>неправильная речевая артикуляция.</a:t>
            </a:r>
          </a:p>
          <a:p>
            <a:pPr marL="342900" indent="-342900">
              <a:buAutoNum type="arabicPeriod" startAt="3"/>
            </a:pPr>
            <a:r>
              <a:rPr lang="ru-RU" sz="2000" b="1" dirty="0" smtClean="0"/>
              <a:t>Зафиксированные </a:t>
            </a:r>
            <a:r>
              <a:rPr lang="ru-RU" sz="2000" b="1" dirty="0" err="1" smtClean="0"/>
              <a:t>позно</a:t>
            </a:r>
            <a:r>
              <a:rPr lang="ru-RU" sz="2000" b="1" dirty="0" smtClean="0"/>
              <a:t>-тонические рефлексы, определяющие неправильное положение частей тела в покое:</a:t>
            </a:r>
          </a:p>
          <a:p>
            <a:pPr marL="800100" lvl="1" indent="-342900">
              <a:buFont typeface="Wingdings" panose="05000000000000000000" pitchFamily="2" charset="2"/>
              <a:buChar char="§"/>
            </a:pPr>
            <a:r>
              <a:rPr lang="ru-RU" sz="2000" b="1" dirty="0" smtClean="0"/>
              <a:t>	неправильная поза тела и нарушение осанки;</a:t>
            </a:r>
          </a:p>
          <a:p>
            <a:pPr marL="800100" lvl="1" indent="-342900">
              <a:buFont typeface="Wingdings" panose="05000000000000000000" pitchFamily="2" charset="2"/>
              <a:buChar char="§"/>
            </a:pPr>
            <a:r>
              <a:rPr lang="ru-RU" sz="2000" b="1" dirty="0"/>
              <a:t>	</a:t>
            </a:r>
            <a:r>
              <a:rPr lang="ru-RU" sz="2000" b="1" dirty="0" smtClean="0"/>
              <a:t>неправильное положение нижней челюсти и языка в покое.</a:t>
            </a:r>
            <a:endParaRPr lang="ru-RU" sz="2000" b="1" dirty="0"/>
          </a:p>
        </p:txBody>
      </p:sp>
    </p:spTree>
    <p:extLst>
      <p:ext uri="{BB962C8B-B14F-4D97-AF65-F5344CB8AC3E}">
        <p14:creationId xmlns:p14="http://schemas.microsoft.com/office/powerpoint/2010/main" val="3365456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924651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621382"/>
            <a:ext cx="2664297" cy="346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21382"/>
            <a:ext cx="3528392" cy="346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1600" y="548680"/>
            <a:ext cx="7776864" cy="830997"/>
          </a:xfrm>
          <a:prstGeom prst="rect">
            <a:avLst/>
          </a:prstGeom>
          <a:noFill/>
        </p:spPr>
        <p:txBody>
          <a:bodyPr wrap="square" rtlCol="0">
            <a:spAutoFit/>
          </a:bodyPr>
          <a:lstStyle/>
          <a:p>
            <a:pPr algn="ctr"/>
            <a:r>
              <a:rPr lang="ru-RU" altLang="ru-RU" sz="2400" b="1" i="1" dirty="0">
                <a:solidFill>
                  <a:srgbClr val="800000"/>
                </a:solidFill>
                <a:latin typeface="Times New Roman" pitchFamily="18" charset="0"/>
              </a:rPr>
              <a:t>Постнатальные факторы риска.  Вредные привычки</a:t>
            </a:r>
          </a:p>
          <a:p>
            <a:pPr algn="ctr"/>
            <a:endParaRPr lang="ru-RU" sz="2400" b="1" dirty="0"/>
          </a:p>
        </p:txBody>
      </p:sp>
      <p:sp>
        <p:nvSpPr>
          <p:cNvPr id="3" name="TextBox 2"/>
          <p:cNvSpPr txBox="1"/>
          <p:nvPr/>
        </p:nvSpPr>
        <p:spPr>
          <a:xfrm>
            <a:off x="1259631" y="5445224"/>
            <a:ext cx="2664297" cy="830997"/>
          </a:xfrm>
          <a:prstGeom prst="rect">
            <a:avLst/>
          </a:prstGeom>
          <a:noFill/>
        </p:spPr>
        <p:txBody>
          <a:bodyPr wrap="square" rtlCol="0">
            <a:spAutoFit/>
          </a:bodyPr>
          <a:lstStyle/>
          <a:p>
            <a:pPr algn="ctr"/>
            <a:r>
              <a:rPr lang="ru-RU" sz="2400" b="1" dirty="0" smtClean="0"/>
              <a:t>Сосание пальца у девушки 18 лет</a:t>
            </a:r>
            <a:endParaRPr lang="ru-RU" sz="2400" b="1" dirty="0"/>
          </a:p>
        </p:txBody>
      </p:sp>
      <p:sp>
        <p:nvSpPr>
          <p:cNvPr id="4" name="TextBox 3"/>
          <p:cNvSpPr txBox="1"/>
          <p:nvPr/>
        </p:nvSpPr>
        <p:spPr>
          <a:xfrm>
            <a:off x="5364088" y="5445224"/>
            <a:ext cx="3240360" cy="1200329"/>
          </a:xfrm>
          <a:prstGeom prst="rect">
            <a:avLst/>
          </a:prstGeom>
          <a:noFill/>
        </p:spPr>
        <p:txBody>
          <a:bodyPr wrap="square" rtlCol="0">
            <a:spAutoFit/>
          </a:bodyPr>
          <a:lstStyle/>
          <a:p>
            <a:pPr algn="ctr"/>
            <a:r>
              <a:rPr lang="ru-RU" sz="2400" b="1" dirty="0" smtClean="0"/>
              <a:t>Нарушения прикуса вследствие сосания пальца</a:t>
            </a:r>
            <a:endParaRPr lang="ru-RU" sz="2400" b="1" dirty="0"/>
          </a:p>
        </p:txBody>
      </p:sp>
    </p:spTree>
    <p:extLst>
      <p:ext uri="{BB962C8B-B14F-4D97-AF65-F5344CB8AC3E}">
        <p14:creationId xmlns:p14="http://schemas.microsoft.com/office/powerpoint/2010/main" val="2349231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77396" y="1628800"/>
            <a:ext cx="29304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580112" y="1988400"/>
            <a:ext cx="280831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03648" y="116632"/>
            <a:ext cx="6768752" cy="1200329"/>
          </a:xfrm>
          <a:prstGeom prst="rect">
            <a:avLst/>
          </a:prstGeom>
          <a:noFill/>
        </p:spPr>
        <p:txBody>
          <a:bodyPr wrap="square" rtlCol="0">
            <a:spAutoFit/>
          </a:bodyPr>
          <a:lstStyle/>
          <a:p>
            <a:pPr algn="ctr"/>
            <a:r>
              <a:rPr lang="ru-RU" altLang="ru-RU" sz="2400" b="1" i="1" dirty="0">
                <a:solidFill>
                  <a:srgbClr val="800000"/>
                </a:solidFill>
                <a:latin typeface="Times New Roman" pitchFamily="18" charset="0"/>
              </a:rPr>
              <a:t>Постнатальные факторы риска.  Вредные привычки</a:t>
            </a:r>
          </a:p>
          <a:p>
            <a:pPr algn="ctr"/>
            <a:endParaRPr lang="ru-RU" sz="2400" b="1" dirty="0"/>
          </a:p>
        </p:txBody>
      </p:sp>
      <p:sp>
        <p:nvSpPr>
          <p:cNvPr id="3" name="TextBox 2"/>
          <p:cNvSpPr txBox="1"/>
          <p:nvPr/>
        </p:nvSpPr>
        <p:spPr>
          <a:xfrm>
            <a:off x="1424577" y="5632616"/>
            <a:ext cx="6552728" cy="461665"/>
          </a:xfrm>
          <a:prstGeom prst="rect">
            <a:avLst/>
          </a:prstGeom>
          <a:noFill/>
        </p:spPr>
        <p:txBody>
          <a:bodyPr wrap="square" rtlCol="0">
            <a:spAutoFit/>
          </a:bodyPr>
          <a:lstStyle/>
          <a:p>
            <a:pPr algn="ctr"/>
            <a:r>
              <a:rPr lang="ru-RU" sz="2400" b="1" dirty="0" smtClean="0"/>
              <a:t>Вредная привычка закусывания нижней губы</a:t>
            </a:r>
            <a:endParaRPr lang="ru-RU" sz="2400" b="1" dirty="0"/>
          </a:p>
        </p:txBody>
      </p:sp>
    </p:spTree>
    <p:extLst>
      <p:ext uri="{BB962C8B-B14F-4D97-AF65-F5344CB8AC3E}">
        <p14:creationId xmlns:p14="http://schemas.microsoft.com/office/powerpoint/2010/main" val="1296492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09" y="1828855"/>
            <a:ext cx="2895326" cy="38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028" y="1828855"/>
            <a:ext cx="3155388" cy="38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15616" y="5877272"/>
            <a:ext cx="7200800" cy="461665"/>
          </a:xfrm>
          <a:prstGeom prst="rect">
            <a:avLst/>
          </a:prstGeom>
          <a:noFill/>
        </p:spPr>
        <p:txBody>
          <a:bodyPr wrap="square" rtlCol="0">
            <a:spAutoFit/>
          </a:bodyPr>
          <a:lstStyle/>
          <a:p>
            <a:pPr algn="ctr"/>
            <a:r>
              <a:rPr lang="ru-RU" sz="2400" b="1" dirty="0" smtClean="0"/>
              <a:t>Вредная привычка – сосание и прикусывание языка</a:t>
            </a:r>
            <a:endParaRPr lang="ru-RU" sz="2400" b="1" dirty="0"/>
          </a:p>
        </p:txBody>
      </p:sp>
      <p:sp>
        <p:nvSpPr>
          <p:cNvPr id="3" name="TextBox 2"/>
          <p:cNvSpPr txBox="1"/>
          <p:nvPr/>
        </p:nvSpPr>
        <p:spPr>
          <a:xfrm>
            <a:off x="467544" y="404664"/>
            <a:ext cx="8424936" cy="738664"/>
          </a:xfrm>
          <a:prstGeom prst="rect">
            <a:avLst/>
          </a:prstGeom>
          <a:noFill/>
        </p:spPr>
        <p:txBody>
          <a:bodyPr wrap="square" rtlCol="0">
            <a:spAutoFit/>
          </a:bodyPr>
          <a:lstStyle/>
          <a:p>
            <a:pPr algn="ctr"/>
            <a:r>
              <a:rPr lang="ru-RU" altLang="ru-RU" sz="2400" b="1" i="1" dirty="0">
                <a:solidFill>
                  <a:srgbClr val="800000"/>
                </a:solidFill>
                <a:latin typeface="Times New Roman" pitchFamily="18" charset="0"/>
              </a:rPr>
              <a:t>Постнатальные факторы риска.  Вредные привычки</a:t>
            </a:r>
          </a:p>
          <a:p>
            <a:endParaRPr lang="ru-RU" dirty="0"/>
          </a:p>
        </p:txBody>
      </p:sp>
    </p:spTree>
    <p:extLst>
      <p:ext uri="{BB962C8B-B14F-4D97-AF65-F5344CB8AC3E}">
        <p14:creationId xmlns:p14="http://schemas.microsoft.com/office/powerpoint/2010/main" val="1704438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856984" cy="6001643"/>
          </a:xfrm>
          <a:prstGeom prst="rect">
            <a:avLst/>
          </a:prstGeom>
          <a:noFill/>
        </p:spPr>
        <p:txBody>
          <a:bodyPr wrap="square" rtlCol="0">
            <a:spAutoFit/>
          </a:bodyPr>
          <a:lstStyle/>
          <a:p>
            <a:pPr algn="ctr"/>
            <a:r>
              <a:rPr lang="ru-RU" altLang="ru-RU" sz="2800" b="1" i="1" dirty="0" smtClean="0">
                <a:solidFill>
                  <a:srgbClr val="800000"/>
                </a:solidFill>
                <a:latin typeface="Times New Roman" pitchFamily="18" charset="0"/>
              </a:rPr>
              <a:t>Вредные привычки - </a:t>
            </a:r>
            <a:r>
              <a:rPr lang="ru-RU" sz="2400" b="1" dirty="0" smtClean="0">
                <a:solidFill>
                  <a:srgbClr val="C00000"/>
                </a:solidFill>
              </a:rPr>
              <a:t>Профилактические </a:t>
            </a:r>
            <a:r>
              <a:rPr lang="ru-RU" sz="2400" b="1" dirty="0">
                <a:solidFill>
                  <a:srgbClr val="C00000"/>
                </a:solidFill>
              </a:rPr>
              <a:t>мероприятия: </a:t>
            </a:r>
            <a:endParaRPr lang="ru-RU" sz="2400" b="1" dirty="0" smtClean="0">
              <a:solidFill>
                <a:srgbClr val="C00000"/>
              </a:solidFill>
            </a:endParaRPr>
          </a:p>
          <a:p>
            <a:r>
              <a:rPr lang="ru-RU" sz="2000" b="1" dirty="0" smtClean="0"/>
              <a:t>	Устранение </a:t>
            </a:r>
            <a:r>
              <a:rPr lang="ru-RU" sz="2000" b="1" dirty="0"/>
              <a:t>вредных привычек - на время сна ограничить движение рук с помощью рукавичек и жестких налокотников; при необходимости отучить ре­бенка от соски, используя гель (состав: 6% </a:t>
            </a:r>
            <a:r>
              <a:rPr lang="ru-RU" sz="2000" b="1" dirty="0" err="1"/>
              <a:t>альгинат</a:t>
            </a:r>
            <a:r>
              <a:rPr lang="ru-RU" sz="2000" b="1" dirty="0"/>
              <a:t> натрия в 7,0-10,% настое травы полыни горькой), представляющий собой вязкую массу темно- коричневого цвета со специфическим запахом введенного лекарственного ве­щества (запах свежей травы).</a:t>
            </a:r>
          </a:p>
          <a:p>
            <a:r>
              <a:rPr lang="ru-RU" sz="2000" b="1" dirty="0" smtClean="0"/>
              <a:t>	Гель</a:t>
            </a:r>
            <a:r>
              <a:rPr lang="ru-RU" sz="2000" b="1" dirty="0"/>
              <a:t>, в зависимости от характера вредной привычки у ребенка, </a:t>
            </a:r>
            <a:r>
              <a:rPr lang="ru-RU" sz="2000" b="1" dirty="0" smtClean="0"/>
              <a:t>наносят на кожу пальцев рук ребенка, резиновую часть соски, сосок матери, предметы (карандаш, ручка и др.). </a:t>
            </a:r>
            <a:r>
              <a:rPr lang="ru-RU" sz="2000" b="1" dirty="0"/>
              <a:t>Он быстро впитывается (в течение 1-2 минут) с последующим образованием прозрачной, тонкой, равно­мерной толщины пленки. </a:t>
            </a:r>
            <a:r>
              <a:rPr lang="ru-RU" sz="2000" b="1" dirty="0" smtClean="0"/>
              <a:t>Гель </a:t>
            </a:r>
            <a:r>
              <a:rPr lang="ru-RU" sz="2000" b="1" dirty="0"/>
              <a:t>наносят </a:t>
            </a:r>
            <a:r>
              <a:rPr lang="ru-RU" sz="2000" b="1" dirty="0" smtClean="0"/>
              <a:t>до </a:t>
            </a:r>
            <a:r>
              <a:rPr lang="ru-RU" sz="2000" b="1" dirty="0"/>
              <a:t>устранения вредной привычки и закрепления результатов лечения. Необходимо, чтобы дети не видели процедуру нанесения геля на соски-пустышки, грудь </a:t>
            </a:r>
            <a:r>
              <a:rPr lang="ru-RU" sz="2000" b="1" dirty="0" smtClean="0"/>
              <a:t>матери</a:t>
            </a:r>
          </a:p>
          <a:p>
            <a:endParaRPr lang="ru-RU" sz="2000" b="1" dirty="0"/>
          </a:p>
          <a:p>
            <a:r>
              <a:rPr lang="ru-RU" sz="2000" b="1" dirty="0" smtClean="0"/>
              <a:t>	Если </a:t>
            </a:r>
            <a:r>
              <a:rPr lang="ru-RU" sz="2000" b="1" dirty="0"/>
              <a:t>ребенок часто облизывает губы, то красную кайму губ следует </a:t>
            </a:r>
            <a:r>
              <a:rPr lang="ru-RU" sz="2000" b="1" dirty="0" smtClean="0"/>
              <a:t>5-6 раз </a:t>
            </a:r>
            <a:r>
              <a:rPr lang="ru-RU" sz="2000" b="1" dirty="0"/>
              <a:t>в сутки смазывать нейтральным жиром или </a:t>
            </a:r>
            <a:r>
              <a:rPr lang="ru-RU" sz="2000" b="1" dirty="0" err="1"/>
              <a:t>оксолиновой</a:t>
            </a:r>
            <a:r>
              <a:rPr lang="ru-RU" sz="2000" b="1" dirty="0"/>
              <a:t> мазью.</a:t>
            </a:r>
          </a:p>
          <a:p>
            <a:endParaRPr lang="ru-RU" altLang="ru-RU" b="1" i="1" dirty="0">
              <a:solidFill>
                <a:srgbClr val="800000"/>
              </a:solidFill>
              <a:latin typeface="Times New Roman" pitchFamily="18" charset="0"/>
            </a:endParaRPr>
          </a:p>
          <a:p>
            <a:endParaRPr lang="ru-RU" dirty="0"/>
          </a:p>
        </p:txBody>
      </p:sp>
    </p:spTree>
    <p:extLst>
      <p:ext uri="{BB962C8B-B14F-4D97-AF65-F5344CB8AC3E}">
        <p14:creationId xmlns:p14="http://schemas.microsoft.com/office/powerpoint/2010/main" val="113269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424936" cy="5016758"/>
          </a:xfrm>
          <a:prstGeom prst="rect">
            <a:avLst/>
          </a:prstGeom>
          <a:noFill/>
        </p:spPr>
        <p:txBody>
          <a:bodyPr wrap="square" rtlCol="0">
            <a:spAutoFit/>
          </a:bodyPr>
          <a:lstStyle/>
          <a:p>
            <a:r>
              <a:rPr lang="ru-RU" sz="3200" b="1" dirty="0" smtClean="0">
                <a:solidFill>
                  <a:srgbClr val="C00000"/>
                </a:solidFill>
              </a:rPr>
              <a:t>Важно помнить:</a:t>
            </a:r>
          </a:p>
          <a:p>
            <a:endParaRPr lang="ru-RU" sz="3200" b="1" dirty="0" smtClean="0">
              <a:solidFill>
                <a:srgbClr val="C00000"/>
              </a:solidFill>
            </a:endParaRPr>
          </a:p>
          <a:p>
            <a:r>
              <a:rPr lang="ru-RU" sz="3200" b="1" dirty="0" smtClean="0"/>
              <a:t> </a:t>
            </a:r>
            <a:r>
              <a:rPr lang="ru-RU" sz="3200" b="1" dirty="0" smtClean="0">
                <a:solidFill>
                  <a:srgbClr val="FF0000"/>
                </a:solidFill>
              </a:rPr>
              <a:t>Строение и функция любого органа взаимозависимы.</a:t>
            </a:r>
          </a:p>
          <a:p>
            <a:r>
              <a:rPr lang="ru-RU" sz="3200" b="1" dirty="0" smtClean="0"/>
              <a:t>	Нарушение строения, формы элементов зубочелюстной системы нарушает их функционирование. </a:t>
            </a:r>
          </a:p>
          <a:p>
            <a:r>
              <a:rPr lang="ru-RU" sz="3200" b="1" dirty="0" smtClean="0"/>
              <a:t>	Нарушение функций зубочелюстной системы приводит к изменению её анатомического строения</a:t>
            </a:r>
            <a:endParaRPr lang="ru-RU" sz="3200" b="1" dirty="0"/>
          </a:p>
        </p:txBody>
      </p:sp>
    </p:spTree>
    <p:extLst>
      <p:ext uri="{BB962C8B-B14F-4D97-AF65-F5344CB8AC3E}">
        <p14:creationId xmlns:p14="http://schemas.microsoft.com/office/powerpoint/2010/main" val="3411614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Прикус"/>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a:xfrm>
            <a:off x="1385887" y="196851"/>
            <a:ext cx="6443663" cy="3017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446740" y="3356992"/>
            <a:ext cx="8640960" cy="3323987"/>
          </a:xfrm>
          <a:prstGeom prst="rect">
            <a:avLst/>
          </a:prstGeom>
          <a:noFill/>
        </p:spPr>
        <p:txBody>
          <a:bodyPr wrap="square" rtlCol="0">
            <a:spAutoFit/>
          </a:bodyPr>
          <a:lstStyle/>
          <a:p>
            <a:r>
              <a:rPr lang="ru-RU" altLang="ru-RU" sz="2400" b="1" dirty="0" smtClean="0">
                <a:solidFill>
                  <a:srgbClr val="000099"/>
                </a:solidFill>
              </a:rPr>
              <a:t>Профилактическая </a:t>
            </a:r>
            <a:r>
              <a:rPr lang="ru-RU" altLang="ru-RU" sz="2400" b="1" dirty="0">
                <a:solidFill>
                  <a:srgbClr val="000099"/>
                </a:solidFill>
              </a:rPr>
              <a:t>вестибулярная пластина «</a:t>
            </a:r>
            <a:r>
              <a:rPr lang="ru-RU" altLang="ru-RU" sz="2400" b="1" dirty="0" err="1">
                <a:solidFill>
                  <a:srgbClr val="000099"/>
                </a:solidFill>
              </a:rPr>
              <a:t>Стоппи</a:t>
            </a:r>
            <a:r>
              <a:rPr lang="ru-RU" altLang="ru-RU" sz="2400" b="1" dirty="0">
                <a:solidFill>
                  <a:srgbClr val="000099"/>
                </a:solidFill>
              </a:rPr>
              <a:t>», разработанная для отвыкания </a:t>
            </a:r>
            <a:r>
              <a:rPr lang="ru-RU" altLang="ru-RU" sz="2400" b="1" dirty="0" smtClean="0">
                <a:solidFill>
                  <a:srgbClr val="000099"/>
                </a:solidFill>
              </a:rPr>
              <a:t>от </a:t>
            </a:r>
            <a:r>
              <a:rPr lang="ru-RU" altLang="ru-RU" sz="2400" b="1" dirty="0">
                <a:solidFill>
                  <a:srgbClr val="000099"/>
                </a:solidFill>
              </a:rPr>
              <a:t>сосания пустышки или пальца, </a:t>
            </a:r>
            <a:r>
              <a:rPr lang="ru-RU" altLang="ru-RU" sz="2400" b="1" dirty="0" smtClean="0">
                <a:solidFill>
                  <a:srgbClr val="000099"/>
                </a:solidFill>
              </a:rPr>
              <a:t>регулярное </a:t>
            </a:r>
            <a:r>
              <a:rPr lang="ru-RU" altLang="ru-RU" sz="2400" b="1" dirty="0">
                <a:solidFill>
                  <a:srgbClr val="000099"/>
                </a:solidFill>
              </a:rPr>
              <a:t>использование в течение 1–2-х  часов днем, а также во время сна позволяет исправить прикус естественным образом, т.к. конструкция пластинки не мешает смыкаться резцам и предотвращает попадание языка между верхними и нижними зубными рядами.</a:t>
            </a:r>
            <a:r>
              <a:rPr lang="ru-RU" altLang="ru-RU" sz="2400" b="1" dirty="0"/>
              <a:t> </a:t>
            </a:r>
          </a:p>
          <a:p>
            <a:r>
              <a:rPr lang="ru-RU" altLang="ru-RU" sz="2400" b="1" dirty="0">
                <a:solidFill>
                  <a:srgbClr val="000099"/>
                </a:solidFill>
              </a:rPr>
              <a:t>Пластинка рекомендована детям от 2 до 5 лет </a:t>
            </a:r>
          </a:p>
          <a:p>
            <a:endParaRPr lang="ru-RU" b="1" dirty="0"/>
          </a:p>
        </p:txBody>
      </p:sp>
    </p:spTree>
    <p:extLst>
      <p:ext uri="{BB962C8B-B14F-4D97-AF65-F5344CB8AC3E}">
        <p14:creationId xmlns:p14="http://schemas.microsoft.com/office/powerpoint/2010/main" val="1436833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gsp.by/images/news/04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502" t="50000"/>
          <a:stretch/>
        </p:blipFill>
        <p:spPr bwMode="auto">
          <a:xfrm>
            <a:off x="755576" y="476672"/>
            <a:ext cx="849694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81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4044"/>
            <a:ext cx="8640960" cy="6617196"/>
          </a:xfrm>
          <a:prstGeom prst="rect">
            <a:avLst/>
          </a:prstGeom>
          <a:noFill/>
        </p:spPr>
        <p:txBody>
          <a:bodyPr wrap="square" rtlCol="0">
            <a:spAutoFit/>
          </a:bodyPr>
          <a:lstStyle/>
          <a:p>
            <a:pPr lvl="0" algn="ctr"/>
            <a:r>
              <a:rPr lang="ru-RU" sz="2400" b="1" dirty="0">
                <a:solidFill>
                  <a:srgbClr val="C00000"/>
                </a:solidFill>
              </a:rPr>
              <a:t>Аномалии функции (зафиксированные неправильно  протекаю­щие функции</a:t>
            </a:r>
            <a:r>
              <a:rPr lang="ru-RU" sz="2400" b="1" dirty="0" smtClean="0">
                <a:solidFill>
                  <a:srgbClr val="C00000"/>
                </a:solidFill>
              </a:rPr>
              <a:t>):  </a:t>
            </a:r>
            <a:r>
              <a:rPr lang="ru-RU" sz="2400" b="1" dirty="0">
                <a:solidFill>
                  <a:srgbClr val="C00000"/>
                </a:solidFill>
              </a:rPr>
              <a:t>нарушение функции </a:t>
            </a:r>
            <a:r>
              <a:rPr lang="ru-RU" sz="2400" b="1" dirty="0" smtClean="0">
                <a:solidFill>
                  <a:srgbClr val="C00000"/>
                </a:solidFill>
              </a:rPr>
              <a:t>жевания</a:t>
            </a:r>
          </a:p>
          <a:p>
            <a:r>
              <a:rPr lang="ru-RU" sz="2000" b="1" dirty="0" smtClean="0"/>
              <a:t>яв­ляется </a:t>
            </a:r>
            <a:r>
              <a:rPr lang="ru-RU" sz="2000" b="1" dirty="0"/>
              <a:t>активным фактором формирования открытого, перекрестного, про- </a:t>
            </a:r>
            <a:r>
              <a:rPr lang="ru-RU" sz="2000" b="1" dirty="0" err="1"/>
              <a:t>генического</a:t>
            </a:r>
            <a:r>
              <a:rPr lang="ru-RU" sz="2000" b="1" dirty="0"/>
              <a:t> и других видов патологического прикуса. Наблюдается в раз­личных вариантах:</a:t>
            </a:r>
          </a:p>
          <a:p>
            <a:pPr marL="0" lvl="1"/>
            <a:r>
              <a:rPr lang="ru-RU" sz="2000" b="1" dirty="0" smtClean="0"/>
              <a:t>	1. </a:t>
            </a:r>
            <a:r>
              <a:rPr lang="ru-RU" sz="2000" b="1" dirty="0" smtClean="0">
                <a:solidFill>
                  <a:srgbClr val="FF0000"/>
                </a:solidFill>
              </a:rPr>
              <a:t>Вялое </a:t>
            </a:r>
            <a:r>
              <a:rPr lang="ru-RU" sz="2000" b="1" dirty="0">
                <a:solidFill>
                  <a:srgbClr val="FF0000"/>
                </a:solidFill>
              </a:rPr>
              <a:t>жевание - жевание</a:t>
            </a:r>
            <a:r>
              <a:rPr lang="ru-RU" sz="2000" b="1" dirty="0"/>
              <a:t>, при котором ребенок медленно и </a:t>
            </a:r>
            <a:r>
              <a:rPr lang="ru-RU" sz="2000" b="1" dirty="0" smtClean="0"/>
              <a:t>долго разже­вывает </a:t>
            </a:r>
            <a:r>
              <a:rPr lang="ru-RU" sz="2000" b="1" dirty="0"/>
              <a:t>пищу, не развивая доступных усилий и запивая ее. Причинами такого жевания могут быть: ротовое дыхание, несвоевременное </a:t>
            </a:r>
            <a:r>
              <a:rPr lang="ru-RU" sz="2000" b="1" dirty="0" smtClean="0"/>
              <a:t>включение </a:t>
            </a:r>
            <a:r>
              <a:rPr lang="ru-RU" sz="2000" b="1" dirty="0"/>
              <a:t>в рацион жесткой пищи, тяжелые соматические и инфекционные заболе­вания, длительное кормление ребенка с помощью соски-рожка, кариес</a:t>
            </a:r>
            <a:r>
              <a:rPr lang="ru-RU" sz="2000" b="1" dirty="0" smtClean="0"/>
              <a:t>.</a:t>
            </a:r>
          </a:p>
          <a:p>
            <a:pPr lvl="0"/>
            <a:r>
              <a:rPr lang="ru-RU" sz="2000" b="1" dirty="0" smtClean="0"/>
              <a:t>	2. </a:t>
            </a:r>
            <a:r>
              <a:rPr lang="ru-RU" sz="2000" b="1" dirty="0" smtClean="0">
                <a:solidFill>
                  <a:srgbClr val="FF0000"/>
                </a:solidFill>
              </a:rPr>
              <a:t>Привычка </a:t>
            </a:r>
            <a:r>
              <a:rPr lang="ru-RU" sz="2000" b="1" dirty="0">
                <a:solidFill>
                  <a:srgbClr val="FF0000"/>
                </a:solidFill>
              </a:rPr>
              <a:t>жевать пищу на одной стороне</a:t>
            </a:r>
            <a:r>
              <a:rPr lang="ru-RU" sz="2000" b="1" dirty="0"/>
              <a:t>. Наблюдается при ран­нем разрушении и </a:t>
            </a:r>
            <a:r>
              <a:rPr lang="ru-RU" sz="2000" b="1" dirty="0" smtClean="0"/>
              <a:t>удалении жевательных зубов на одной стороне, нали­чии зубов с осложненным кариесом, неравномерной </a:t>
            </a:r>
            <a:r>
              <a:rPr lang="ru-RU" sz="2000" b="1" dirty="0" err="1" smtClean="0"/>
              <a:t>стираемости</a:t>
            </a:r>
            <a:r>
              <a:rPr lang="ru-RU" sz="2000" b="1" dirty="0" smtClean="0"/>
              <a:t> вре­менных зубов, после травмы челюстей.</a:t>
            </a:r>
          </a:p>
          <a:p>
            <a:pPr lvl="0"/>
            <a:r>
              <a:rPr lang="ru-RU" sz="2000" b="1" dirty="0" smtClean="0"/>
              <a:t>	3. </a:t>
            </a:r>
            <a:r>
              <a:rPr lang="ru-RU" sz="2000" b="1" dirty="0" smtClean="0">
                <a:solidFill>
                  <a:srgbClr val="FF0000"/>
                </a:solidFill>
              </a:rPr>
              <a:t>Привычка </a:t>
            </a:r>
            <a:r>
              <a:rPr lang="ru-RU" sz="2000" b="1" dirty="0">
                <a:solidFill>
                  <a:srgbClr val="FF0000"/>
                </a:solidFill>
              </a:rPr>
              <a:t>жевать передними зубами</a:t>
            </a:r>
            <a:r>
              <a:rPr lang="ru-RU" sz="2000" b="1" dirty="0"/>
              <a:t>. Возникает после ранней утра­ты жевательных зубов или разрушения их вследствие кариеса, при патологическом стирании зубов со снижением высоты прикуса, врож­денной множественной адентии.</a:t>
            </a:r>
          </a:p>
          <a:p>
            <a:endParaRPr lang="ru-RU" dirty="0"/>
          </a:p>
          <a:p>
            <a:endParaRPr lang="ru-RU" dirty="0">
              <a:solidFill>
                <a:srgbClr val="C00000"/>
              </a:solidFill>
            </a:endParaRPr>
          </a:p>
        </p:txBody>
      </p:sp>
    </p:spTree>
    <p:extLst>
      <p:ext uri="{BB962C8B-B14F-4D97-AF65-F5344CB8AC3E}">
        <p14:creationId xmlns:p14="http://schemas.microsoft.com/office/powerpoint/2010/main" val="2072714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20472" cy="6647974"/>
          </a:xfrm>
          <a:prstGeom prst="rect">
            <a:avLst/>
          </a:prstGeom>
          <a:noFill/>
        </p:spPr>
        <p:txBody>
          <a:bodyPr wrap="square" rtlCol="0">
            <a:spAutoFit/>
          </a:bodyPr>
          <a:lstStyle/>
          <a:p>
            <a:pPr lvl="0" algn="ctr"/>
            <a:r>
              <a:rPr lang="ru-RU" sz="3200" b="1" dirty="0">
                <a:solidFill>
                  <a:srgbClr val="C00000"/>
                </a:solidFill>
              </a:rPr>
              <a:t>Аномалии функции (зафиксированные неправильно  протекаю­щие функции):  нарушение функции </a:t>
            </a:r>
            <a:r>
              <a:rPr lang="ru-RU" sz="3200" b="1" dirty="0" smtClean="0">
                <a:solidFill>
                  <a:srgbClr val="C00000"/>
                </a:solidFill>
              </a:rPr>
              <a:t>глотания </a:t>
            </a:r>
          </a:p>
          <a:p>
            <a:pPr marL="0" lvl="1"/>
            <a:r>
              <a:rPr lang="ru-RU" sz="2400" b="1" dirty="0" smtClean="0"/>
              <a:t>	С </a:t>
            </a:r>
            <a:r>
              <a:rPr lang="ru-RU" sz="2400" b="1" dirty="0"/>
              <a:t>установлением полного молочного прикуса в возрасте</a:t>
            </a:r>
            <a:r>
              <a:rPr lang="ru-RU" sz="2400" b="1" i="1" dirty="0"/>
              <a:t> </a:t>
            </a:r>
            <a:r>
              <a:rPr lang="ru-RU" sz="2400" b="1" i="1" dirty="0" smtClean="0"/>
              <a:t>1-2</a:t>
            </a:r>
            <a:r>
              <a:rPr lang="ru-RU" sz="2400" b="1" dirty="0" smtClean="0"/>
              <a:t> года </a:t>
            </a:r>
            <a:r>
              <a:rPr lang="ru-RU" sz="2400" b="1" dirty="0"/>
              <a:t>у ребенка в норме заканчивает­ся преобразование инфантильного способа глотания в соматический. При нормальном (соматическом) способе глотания губы сложены спокойно, зубы сжаты, кончик языка упирается в передний участок твердого неба за верхними резцами.</a:t>
            </a:r>
          </a:p>
          <a:p>
            <a:r>
              <a:rPr lang="ru-RU" sz="2400" b="1" dirty="0" smtClean="0"/>
              <a:t>	При </a:t>
            </a:r>
            <a:r>
              <a:rPr lang="ru-RU" sz="2400" b="1" dirty="0"/>
              <a:t>неправильном (инфантильном) способе глотания зубы не сжаты и кончик языка контактирует для "отправного толчка" с нижней </a:t>
            </a:r>
            <a:r>
              <a:rPr lang="ru-RU" sz="2400" b="1" dirty="0" smtClean="0"/>
              <a:t>губой. Вынужденное сокращение подбородочной мышцы, а </a:t>
            </a:r>
            <a:r>
              <a:rPr lang="ru-RU" sz="2400" b="1" dirty="0"/>
              <a:t>иногда и других мимических мышц, </a:t>
            </a:r>
            <a:r>
              <a:rPr lang="ru-RU" sz="2400" b="1" dirty="0" smtClean="0"/>
              <a:t>отражается </a:t>
            </a:r>
            <a:r>
              <a:rPr lang="ru-RU" sz="2400" b="1" dirty="0"/>
              <a:t>на конфигурации лица: заметна </a:t>
            </a:r>
            <a:r>
              <a:rPr lang="ru-RU" sz="2400" b="1" dirty="0" err="1" smtClean="0"/>
              <a:t>протрузия</a:t>
            </a:r>
            <a:r>
              <a:rPr lang="ru-RU" sz="2400" b="1" dirty="0" smtClean="0"/>
              <a:t> губ</a:t>
            </a:r>
            <a:r>
              <a:rPr lang="ru-RU" sz="2400" b="1" dirty="0"/>
              <a:t>, подбородок приобретает вид "наперстка".</a:t>
            </a:r>
          </a:p>
          <a:p>
            <a:pPr lvl="0"/>
            <a:endParaRPr lang="ru-RU" sz="2400" b="1" dirty="0">
              <a:solidFill>
                <a:srgbClr val="C00000"/>
              </a:solidFill>
            </a:endParaRPr>
          </a:p>
          <a:p>
            <a:endParaRPr lang="ru-RU" dirty="0"/>
          </a:p>
        </p:txBody>
      </p:sp>
    </p:spTree>
    <p:extLst>
      <p:ext uri="{BB962C8B-B14F-4D97-AF65-F5344CB8AC3E}">
        <p14:creationId xmlns:p14="http://schemas.microsoft.com/office/powerpoint/2010/main" val="3765917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772" y="1495226"/>
            <a:ext cx="3888432" cy="315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3744416" cy="315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26562" y="4653136"/>
            <a:ext cx="7344816" cy="830997"/>
          </a:xfrm>
          <a:prstGeom prst="rect">
            <a:avLst/>
          </a:prstGeom>
          <a:noFill/>
        </p:spPr>
        <p:txBody>
          <a:bodyPr wrap="square" rtlCol="0">
            <a:spAutoFit/>
          </a:bodyPr>
          <a:lstStyle/>
          <a:p>
            <a:pPr algn="ctr"/>
            <a:r>
              <a:rPr lang="ru-RU" sz="2400" b="1" dirty="0" smtClean="0"/>
              <a:t>Правильное (а)  и неправильное положение языка при глотании</a:t>
            </a:r>
            <a:endParaRPr lang="ru-RU" sz="2400" b="1" dirty="0"/>
          </a:p>
        </p:txBody>
      </p:sp>
      <p:sp>
        <p:nvSpPr>
          <p:cNvPr id="3" name="TextBox 2"/>
          <p:cNvSpPr txBox="1"/>
          <p:nvPr/>
        </p:nvSpPr>
        <p:spPr>
          <a:xfrm>
            <a:off x="467544" y="116632"/>
            <a:ext cx="8676456" cy="1200329"/>
          </a:xfrm>
          <a:prstGeom prst="rect">
            <a:avLst/>
          </a:prstGeom>
          <a:noFill/>
        </p:spPr>
        <p:txBody>
          <a:bodyPr wrap="square" rtlCol="0">
            <a:spAutoFit/>
          </a:bodyPr>
          <a:lstStyle/>
          <a:p>
            <a:pPr lvl="0" algn="ctr"/>
            <a:r>
              <a:rPr lang="ru-RU" sz="2400" b="1" dirty="0">
                <a:solidFill>
                  <a:srgbClr val="C00000"/>
                </a:solidFill>
              </a:rPr>
              <a:t>Аномалии функции (зафиксированные неправильно  протекаю­щие функции):  нарушение функции глотания </a:t>
            </a:r>
          </a:p>
          <a:p>
            <a:endParaRPr lang="ru-RU" sz="2400" dirty="0"/>
          </a:p>
        </p:txBody>
      </p:sp>
    </p:spTree>
    <p:extLst>
      <p:ext uri="{BB962C8B-B14F-4D97-AF65-F5344CB8AC3E}">
        <p14:creationId xmlns:p14="http://schemas.microsoft.com/office/powerpoint/2010/main" val="1396917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618" y="1383043"/>
            <a:ext cx="2726254" cy="37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138" y="1701192"/>
            <a:ext cx="2520280"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673" y="1706097"/>
            <a:ext cx="2809875"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15616" y="5157192"/>
            <a:ext cx="7418387" cy="1200329"/>
          </a:xfrm>
          <a:prstGeom prst="rect">
            <a:avLst/>
          </a:prstGeom>
          <a:noFill/>
        </p:spPr>
        <p:txBody>
          <a:bodyPr wrap="square" rtlCol="0">
            <a:spAutoFit/>
          </a:bodyPr>
          <a:lstStyle/>
          <a:p>
            <a:pPr algn="ctr"/>
            <a:r>
              <a:rPr lang="ru-RU" sz="2400" b="1" dirty="0" smtClean="0"/>
              <a:t>Неправильное глотание (инфантильное): симптом наперстка, неправильное положение языка, нарушение прикуса</a:t>
            </a:r>
            <a:endParaRPr lang="ru-RU" sz="2400" b="1" dirty="0"/>
          </a:p>
        </p:txBody>
      </p:sp>
      <p:sp>
        <p:nvSpPr>
          <p:cNvPr id="3" name="TextBox 2"/>
          <p:cNvSpPr txBox="1"/>
          <p:nvPr/>
        </p:nvSpPr>
        <p:spPr>
          <a:xfrm>
            <a:off x="323528" y="188640"/>
            <a:ext cx="8424936" cy="1107996"/>
          </a:xfrm>
          <a:prstGeom prst="rect">
            <a:avLst/>
          </a:prstGeom>
          <a:noFill/>
        </p:spPr>
        <p:txBody>
          <a:bodyPr wrap="square" rtlCol="0">
            <a:spAutoFit/>
          </a:bodyPr>
          <a:lstStyle/>
          <a:p>
            <a:pPr lvl="0" algn="ctr"/>
            <a:r>
              <a:rPr lang="ru-RU" sz="2400" b="1" dirty="0">
                <a:solidFill>
                  <a:srgbClr val="C00000"/>
                </a:solidFill>
              </a:rPr>
              <a:t>Аномалии функции (зафиксированные неправильно  протекаю­щие функции):  нарушение функции глотания </a:t>
            </a:r>
          </a:p>
          <a:p>
            <a:endParaRPr lang="ru-RU" dirty="0"/>
          </a:p>
        </p:txBody>
      </p:sp>
    </p:spTree>
    <p:extLst>
      <p:ext uri="{BB962C8B-B14F-4D97-AF65-F5344CB8AC3E}">
        <p14:creationId xmlns:p14="http://schemas.microsoft.com/office/powerpoint/2010/main" val="3888377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931160"/>
            <a:ext cx="1944216" cy="12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95349"/>
            <a:ext cx="1872208" cy="238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420888"/>
            <a:ext cx="1944216" cy="220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508673"/>
            <a:ext cx="1872208" cy="11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1600" y="4941168"/>
            <a:ext cx="7344816" cy="707886"/>
          </a:xfrm>
          <a:prstGeom prst="rect">
            <a:avLst/>
          </a:prstGeom>
          <a:noFill/>
        </p:spPr>
        <p:txBody>
          <a:bodyPr wrap="square" rtlCol="0">
            <a:spAutoFit/>
          </a:bodyPr>
          <a:lstStyle/>
          <a:p>
            <a:pPr algn="ctr"/>
            <a:r>
              <a:rPr lang="ru-RU" sz="2000" b="1" dirty="0" smtClean="0"/>
              <a:t>Варианты правильного (1,2) и неправильного положения языка </a:t>
            </a:r>
            <a:r>
              <a:rPr lang="ru-RU" sz="2000" b="1" smtClean="0"/>
              <a:t>в покое  (3,4,5,6,)</a:t>
            </a:r>
            <a:endParaRPr lang="ru-RU" sz="2000" b="1"/>
          </a:p>
        </p:txBody>
      </p:sp>
    </p:spTree>
    <p:extLst>
      <p:ext uri="{BB962C8B-B14F-4D97-AF65-F5344CB8AC3E}">
        <p14:creationId xmlns:p14="http://schemas.microsoft.com/office/powerpoint/2010/main" val="1417625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342" y="171678"/>
            <a:ext cx="8712968" cy="6678751"/>
          </a:xfrm>
          <a:prstGeom prst="rect">
            <a:avLst/>
          </a:prstGeom>
          <a:noFill/>
        </p:spPr>
        <p:txBody>
          <a:bodyPr wrap="square" rtlCol="0">
            <a:spAutoFit/>
          </a:bodyPr>
          <a:lstStyle/>
          <a:p>
            <a:pPr algn="ctr"/>
            <a:r>
              <a:rPr lang="ru-RU" sz="2800" b="1" dirty="0" smtClean="0">
                <a:solidFill>
                  <a:srgbClr val="C00000"/>
                </a:solidFill>
              </a:rPr>
              <a:t>Профилактические мероприятия. </a:t>
            </a:r>
            <a:r>
              <a:rPr lang="ru-RU" sz="2400" b="1" dirty="0" smtClean="0">
                <a:solidFill>
                  <a:srgbClr val="C00000"/>
                </a:solidFill>
              </a:rPr>
              <a:t>Вскармливание ребенка</a:t>
            </a:r>
          </a:p>
          <a:p>
            <a:r>
              <a:rPr lang="ru-RU" sz="2400" b="1" dirty="0" smtClean="0">
                <a:solidFill>
                  <a:srgbClr val="C00000"/>
                </a:solidFill>
              </a:rPr>
              <a:t>	С </a:t>
            </a:r>
            <a:r>
              <a:rPr lang="ru-RU" sz="2400" b="1" dirty="0">
                <a:solidFill>
                  <a:srgbClr val="C00000"/>
                </a:solidFill>
              </a:rPr>
              <a:t>5-6 месячного возраста </a:t>
            </a:r>
            <a:r>
              <a:rPr lang="ru-RU" sz="2400" b="1" dirty="0"/>
              <a:t>вводится прикорм обязательно с ложки, чтобы во время захвата пищи происходило перемещение нижней челюсти вперед, а также напряжение мышц подбородочной, нижнечелюстной и шейной области, что в дальнейшем обеспечит нормальную функцию глотания, передвижения нижней челюсти и движений в ВНЧС.</a:t>
            </a:r>
          </a:p>
          <a:p>
            <a:r>
              <a:rPr lang="ru-RU" sz="2400" b="1" dirty="0" smtClean="0">
                <a:solidFill>
                  <a:srgbClr val="C00000"/>
                </a:solidFill>
              </a:rPr>
              <a:t>	Начиная </a:t>
            </a:r>
            <a:r>
              <a:rPr lang="ru-RU" sz="2400" b="1" dirty="0">
                <a:solidFill>
                  <a:srgbClr val="C00000"/>
                </a:solidFill>
              </a:rPr>
              <a:t>с 6 мес. возраста</a:t>
            </a:r>
            <a:r>
              <a:rPr lang="ru-RU" sz="2400" b="1" dirty="0"/>
              <a:t>, в рацион ребенка необходимо вводить более грубую пищу </a:t>
            </a:r>
            <a:r>
              <a:rPr lang="ru-RU" sz="2400" b="1" dirty="0" smtClean="0"/>
              <a:t>(протертые мясо</a:t>
            </a:r>
            <a:r>
              <a:rPr lang="ru-RU" sz="2400" b="1" dirty="0"/>
              <a:t>, овощи), что позволяет сформировать </a:t>
            </a:r>
            <a:r>
              <a:rPr lang="ru-RU" sz="2400" b="1" dirty="0" smtClean="0"/>
              <a:t>навыки </a:t>
            </a:r>
            <a:r>
              <a:rPr lang="ru-RU" sz="2400" b="1" dirty="0"/>
              <a:t>пережевывания и равномерного распределения пищи по полости рта. </a:t>
            </a:r>
          </a:p>
          <a:p>
            <a:r>
              <a:rPr lang="ru-RU" sz="2400" b="1" dirty="0"/>
              <a:t>При этом губы должны быть сомкнуты, язык расположен за зубами и во время глотания не должны напрягаться мышцы околоротовой </a:t>
            </a:r>
            <a:r>
              <a:rPr lang="ru-RU" sz="2400" b="1" dirty="0" smtClean="0"/>
              <a:t>полости. </a:t>
            </a:r>
          </a:p>
          <a:p>
            <a:r>
              <a:rPr lang="ru-RU" sz="2400" b="1" dirty="0" smtClean="0"/>
              <a:t>	</a:t>
            </a:r>
            <a:r>
              <a:rPr lang="ru-RU" sz="3200" b="1" dirty="0" smtClean="0">
                <a:solidFill>
                  <a:srgbClr val="C00000"/>
                </a:solidFill>
              </a:rPr>
              <a:t>С 1,5 лет </a:t>
            </a:r>
            <a:r>
              <a:rPr lang="ru-RU" sz="3200" b="1" dirty="0" smtClean="0"/>
              <a:t>необходимо включать в рацион жесткий компонент пищи</a:t>
            </a:r>
            <a:endParaRPr lang="ru-RU" sz="3200" b="1" dirty="0"/>
          </a:p>
        </p:txBody>
      </p:sp>
    </p:spTree>
    <p:extLst>
      <p:ext uri="{BB962C8B-B14F-4D97-AF65-F5344CB8AC3E}">
        <p14:creationId xmlns:p14="http://schemas.microsoft.com/office/powerpoint/2010/main" val="2473414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огда вводить прикорм искусственнику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45643"/>
            <a:ext cx="5359219"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60648"/>
            <a:ext cx="8640960" cy="1384995"/>
          </a:xfrm>
          <a:prstGeom prst="rect">
            <a:avLst/>
          </a:prstGeom>
          <a:noFill/>
        </p:spPr>
        <p:txBody>
          <a:bodyPr wrap="square" rtlCol="0">
            <a:spAutoFit/>
          </a:bodyPr>
          <a:lstStyle/>
          <a:p>
            <a:pPr algn="ctr"/>
            <a:r>
              <a:rPr lang="ru-RU" sz="2800" b="1" dirty="0">
                <a:solidFill>
                  <a:srgbClr val="C00000"/>
                </a:solidFill>
              </a:rPr>
              <a:t>Вскармливание </a:t>
            </a:r>
            <a:r>
              <a:rPr lang="ru-RU" sz="2800" b="1" dirty="0" smtClean="0">
                <a:solidFill>
                  <a:srgbClr val="C00000"/>
                </a:solidFill>
              </a:rPr>
              <a:t>ребенка. Введение прикорма. Использование ложечки</a:t>
            </a:r>
            <a:endParaRPr lang="ru-RU" sz="2800" b="1" dirty="0">
              <a:solidFill>
                <a:srgbClr val="C00000"/>
              </a:solidFill>
            </a:endParaRPr>
          </a:p>
          <a:p>
            <a:pPr algn="ctr"/>
            <a:endParaRPr lang="ru-RU" sz="2800" dirty="0"/>
          </a:p>
        </p:txBody>
      </p:sp>
    </p:spTree>
    <p:extLst>
      <p:ext uri="{BB962C8B-B14F-4D97-AF65-F5344CB8AC3E}">
        <p14:creationId xmlns:p14="http://schemas.microsoft.com/office/powerpoint/2010/main" val="585010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496944" cy="6370975"/>
          </a:xfrm>
          <a:prstGeom prst="rect">
            <a:avLst/>
          </a:prstGeom>
          <a:noFill/>
        </p:spPr>
        <p:txBody>
          <a:bodyPr wrap="square" rtlCol="0">
            <a:spAutoFit/>
          </a:bodyPr>
          <a:lstStyle/>
          <a:p>
            <a:pPr marL="0" lvl="1" algn="ctr"/>
            <a:r>
              <a:rPr lang="ru-RU" sz="2800" b="1" dirty="0" smtClean="0">
                <a:solidFill>
                  <a:srgbClr val="C00000"/>
                </a:solidFill>
              </a:rPr>
              <a:t>В период молочного прикуса (3-6 лет) </a:t>
            </a:r>
          </a:p>
          <a:p>
            <a:pPr marL="0" lvl="1"/>
            <a:r>
              <a:rPr lang="ru-RU" sz="2000" b="1" dirty="0" smtClean="0"/>
              <a:t>	</a:t>
            </a:r>
            <a:r>
              <a:rPr lang="ru-RU" sz="2400" b="1" dirty="0" smtClean="0"/>
              <a:t>Обучение ребенка правильной методике глотания с соблюдением основных правил: губы и зубы сомкнуты, мышцы лица и шеи максимально расслаблены, кончик языка прижат к переднему участку неба.</a:t>
            </a:r>
            <a:endParaRPr lang="ru-RU" sz="2400" b="1" dirty="0"/>
          </a:p>
          <a:p>
            <a:pPr lvl="0"/>
            <a:r>
              <a:rPr lang="ru-RU" sz="2400" b="1" dirty="0" smtClean="0"/>
              <a:t>	Профилактика </a:t>
            </a:r>
            <a:r>
              <a:rPr lang="ru-RU" sz="2400" b="1" dirty="0"/>
              <a:t>нарушений функции жевания заключается в проведении разъяснительной работы с родителями и персоналом дошкольных учреждений о необходимости и полезности включения в рацион ребенка жесткой пищи, своевременное устранение вредной привычки, изъятие соски. </a:t>
            </a:r>
            <a:endParaRPr lang="ru-RU" sz="2400" b="1" dirty="0" smtClean="0"/>
          </a:p>
          <a:p>
            <a:pPr lvl="0"/>
            <a:r>
              <a:rPr lang="ru-RU" sz="2400" b="1" dirty="0" smtClean="0"/>
              <a:t>		</a:t>
            </a:r>
            <a:r>
              <a:rPr lang="ru-RU" sz="2400" b="1" dirty="0" smtClean="0">
                <a:solidFill>
                  <a:srgbClr val="FF0000"/>
                </a:solidFill>
              </a:rPr>
              <a:t>Профилактика </a:t>
            </a:r>
            <a:r>
              <a:rPr lang="ru-RU" sz="2400" b="1" dirty="0">
                <a:solidFill>
                  <a:srgbClr val="FF0000"/>
                </a:solidFill>
              </a:rPr>
              <a:t>зубочелюстных аномалий, возникших вследствие нарушений речи, заключается в раннем логопедическом обучении, своевременной нормализации носового дыхания, устранении привычек сосания сосок и пальцев;</a:t>
            </a:r>
          </a:p>
          <a:p>
            <a:endParaRPr lang="ru-RU" sz="2000" b="1" dirty="0"/>
          </a:p>
        </p:txBody>
      </p:sp>
    </p:spTree>
    <p:extLst>
      <p:ext uri="{BB962C8B-B14F-4D97-AF65-F5344CB8AC3E}">
        <p14:creationId xmlns:p14="http://schemas.microsoft.com/office/powerpoint/2010/main" val="19257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712968" cy="369332"/>
          </a:xfrm>
          <a:prstGeom prst="rect">
            <a:avLst/>
          </a:prstGeom>
          <a:noFill/>
        </p:spPr>
        <p:txBody>
          <a:bodyPr wrap="square" rtlCol="0">
            <a:spAutoFit/>
          </a:bodyPr>
          <a:lstStyle/>
          <a:p>
            <a:endParaRPr lang="ru-RU" dirty="0"/>
          </a:p>
        </p:txBody>
      </p:sp>
      <p:sp>
        <p:nvSpPr>
          <p:cNvPr id="3" name="TextBox 2"/>
          <p:cNvSpPr txBox="1"/>
          <p:nvPr/>
        </p:nvSpPr>
        <p:spPr>
          <a:xfrm>
            <a:off x="107504" y="260648"/>
            <a:ext cx="8856984" cy="5816977"/>
          </a:xfrm>
          <a:prstGeom prst="rect">
            <a:avLst/>
          </a:prstGeom>
          <a:noFill/>
        </p:spPr>
        <p:txBody>
          <a:bodyPr wrap="square" rtlCol="0">
            <a:spAutoFit/>
          </a:bodyPr>
          <a:lstStyle/>
          <a:p>
            <a:pPr algn="ctr"/>
            <a:r>
              <a:rPr lang="ru-RU" sz="2800" b="1" dirty="0" smtClean="0">
                <a:solidFill>
                  <a:srgbClr val="C00000"/>
                </a:solidFill>
              </a:rPr>
              <a:t>Классификация причин возникновения зубочелюстных </a:t>
            </a:r>
            <a:r>
              <a:rPr lang="ru-RU" sz="2800" b="1" smtClean="0">
                <a:solidFill>
                  <a:srgbClr val="C00000"/>
                </a:solidFill>
              </a:rPr>
              <a:t>аномалий :</a:t>
            </a:r>
            <a:endParaRPr lang="ru-RU" sz="2800" dirty="0" smtClean="0"/>
          </a:p>
          <a:p>
            <a:r>
              <a:rPr lang="ru-RU" sz="2800" b="1" dirty="0" smtClean="0">
                <a:solidFill>
                  <a:srgbClr val="FF0000"/>
                </a:solidFill>
              </a:rPr>
              <a:t>	По времени действия на организм:</a:t>
            </a:r>
          </a:p>
          <a:p>
            <a:pPr marL="342900" indent="-342900">
              <a:buFont typeface="Wingdings" panose="05000000000000000000" pitchFamily="2" charset="2"/>
              <a:buChar char="Ø"/>
            </a:pPr>
            <a:r>
              <a:rPr lang="ru-RU" sz="2800" b="1" dirty="0" err="1" smtClean="0"/>
              <a:t>Пренатальные</a:t>
            </a:r>
            <a:r>
              <a:rPr lang="ru-RU" sz="2800" b="1" dirty="0" smtClean="0"/>
              <a:t> (до рождения)</a:t>
            </a:r>
          </a:p>
          <a:p>
            <a:pPr marL="342900" indent="-342900">
              <a:buFont typeface="Wingdings" panose="05000000000000000000" pitchFamily="2" charset="2"/>
              <a:buChar char="Ø"/>
            </a:pPr>
            <a:r>
              <a:rPr lang="ru-RU" sz="2800" b="1" dirty="0" smtClean="0"/>
              <a:t>Постнатальные (после рождения)</a:t>
            </a:r>
          </a:p>
          <a:p>
            <a:endParaRPr lang="ru-RU" dirty="0"/>
          </a:p>
          <a:p>
            <a:r>
              <a:rPr lang="ru-RU" sz="2800" b="1" dirty="0" smtClean="0">
                <a:solidFill>
                  <a:srgbClr val="FF0000"/>
                </a:solidFill>
              </a:rPr>
              <a:t>	По </a:t>
            </a:r>
            <a:r>
              <a:rPr lang="ru-RU" sz="2800" b="1" dirty="0">
                <a:solidFill>
                  <a:srgbClr val="FF0000"/>
                </a:solidFill>
              </a:rPr>
              <a:t>происхождению: </a:t>
            </a:r>
          </a:p>
          <a:p>
            <a:pPr marL="342900" indent="-342900">
              <a:buFont typeface="Wingdings" panose="05000000000000000000" pitchFamily="2" charset="2"/>
              <a:buChar char="Ø"/>
            </a:pPr>
            <a:r>
              <a:rPr lang="ru-RU" sz="2800" b="1" dirty="0" smtClean="0"/>
              <a:t>Эндогенные – вследствие нарушений каких то функций в организме матери или ребенка: </a:t>
            </a:r>
          </a:p>
          <a:p>
            <a:r>
              <a:rPr lang="ru-RU" sz="2800" b="1" dirty="0"/>
              <a:t>	</a:t>
            </a:r>
            <a:r>
              <a:rPr lang="ru-RU" sz="2800" b="1" dirty="0" smtClean="0"/>
              <a:t>	</a:t>
            </a:r>
            <a:r>
              <a:rPr lang="ru-RU" sz="2800" b="1" dirty="0" smtClean="0">
                <a:solidFill>
                  <a:srgbClr val="0070C0"/>
                </a:solidFill>
              </a:rPr>
              <a:t>общие – местные </a:t>
            </a:r>
            <a:endParaRPr lang="ru-RU" sz="2800" b="1" dirty="0">
              <a:solidFill>
                <a:srgbClr val="0070C0"/>
              </a:solidFill>
            </a:endParaRPr>
          </a:p>
          <a:p>
            <a:pPr marL="342900" indent="-342900">
              <a:buFont typeface="Wingdings" panose="05000000000000000000" pitchFamily="2" charset="2"/>
              <a:buChar char="Ø"/>
            </a:pPr>
            <a:r>
              <a:rPr lang="ru-RU" sz="2800" b="1" dirty="0" smtClean="0"/>
              <a:t>Экзогенные – вследствие воздействия неблагоприятных факторов внешней среды: </a:t>
            </a:r>
          </a:p>
          <a:p>
            <a:r>
              <a:rPr lang="ru-RU" sz="2800" b="1" dirty="0"/>
              <a:t>	</a:t>
            </a:r>
            <a:r>
              <a:rPr lang="ru-RU" sz="2800" b="1" dirty="0" smtClean="0"/>
              <a:t>	</a:t>
            </a:r>
            <a:r>
              <a:rPr lang="ru-RU" sz="2800" b="1" dirty="0" smtClean="0">
                <a:solidFill>
                  <a:srgbClr val="0070C0"/>
                </a:solidFill>
              </a:rPr>
              <a:t>общие </a:t>
            </a:r>
            <a:r>
              <a:rPr lang="ru-RU" sz="2800" b="1" dirty="0">
                <a:solidFill>
                  <a:srgbClr val="0070C0"/>
                </a:solidFill>
              </a:rPr>
              <a:t>– местные</a:t>
            </a:r>
          </a:p>
          <a:p>
            <a:endParaRPr lang="ru-RU" dirty="0"/>
          </a:p>
        </p:txBody>
      </p:sp>
    </p:spTree>
    <p:extLst>
      <p:ext uri="{BB962C8B-B14F-4D97-AF65-F5344CB8AC3E}">
        <p14:creationId xmlns:p14="http://schemas.microsoft.com/office/powerpoint/2010/main" val="3700236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856984" cy="5139869"/>
          </a:xfrm>
          <a:prstGeom prst="rect">
            <a:avLst/>
          </a:prstGeom>
          <a:noFill/>
        </p:spPr>
        <p:txBody>
          <a:bodyPr wrap="square" rtlCol="0">
            <a:spAutoFit/>
          </a:bodyPr>
          <a:lstStyle/>
          <a:p>
            <a:pPr algn="ctr"/>
            <a:r>
              <a:rPr lang="ru-RU" sz="2400" b="1" dirty="0" smtClean="0">
                <a:solidFill>
                  <a:srgbClr val="0070C0"/>
                </a:solidFill>
              </a:rPr>
              <a:t>Постнатальные факторы риска зубочелюстных аномалий. Местные причины</a:t>
            </a:r>
            <a:endParaRPr lang="ru-RU" dirty="0"/>
          </a:p>
          <a:p>
            <a:r>
              <a:rPr lang="ru-RU" sz="2000" b="1" dirty="0" smtClean="0"/>
              <a:t>	</a:t>
            </a:r>
            <a:r>
              <a:rPr lang="ru-RU" sz="2400" b="1" dirty="0" smtClean="0">
                <a:solidFill>
                  <a:srgbClr val="C00000"/>
                </a:solidFill>
              </a:rPr>
              <a:t>Патология прикрепления уздечек губ и языка. Короткие уздечки приводят к ограничению подвижности языка и губ, постоянной тяге десны в области прикрепления уздечек, </a:t>
            </a:r>
            <a:r>
              <a:rPr lang="ru-RU" sz="2400" b="1" dirty="0"/>
              <a:t>в результате </a:t>
            </a:r>
            <a:r>
              <a:rPr lang="ru-RU" sz="2400" b="1" dirty="0" smtClean="0"/>
              <a:t>возникают </a:t>
            </a:r>
            <a:r>
              <a:rPr lang="ru-RU" sz="2400" b="1" dirty="0" err="1" smtClean="0"/>
              <a:t>тремы</a:t>
            </a:r>
            <a:r>
              <a:rPr lang="ru-RU" sz="2400" b="1" dirty="0" smtClean="0"/>
              <a:t>, задержка развития челюсти, формируется неправильный прикус, нарушается речь. </a:t>
            </a:r>
            <a:endParaRPr lang="ru-RU" sz="2400" b="1" dirty="0"/>
          </a:p>
          <a:p>
            <a:endParaRPr lang="ru-RU" sz="2000" b="1" dirty="0">
              <a:solidFill>
                <a:srgbClr val="C00000"/>
              </a:solidFill>
            </a:endParaRPr>
          </a:p>
          <a:p>
            <a:endParaRPr lang="ru-RU" sz="2000" b="1" dirty="0" smtClean="0"/>
          </a:p>
          <a:p>
            <a:endParaRPr lang="ru-RU" sz="2000" b="1" dirty="0"/>
          </a:p>
          <a:p>
            <a:endParaRPr lang="ru-RU" sz="2000" b="1" dirty="0" smtClean="0"/>
          </a:p>
          <a:p>
            <a:endParaRPr lang="ru-RU" sz="2000" b="1" dirty="0"/>
          </a:p>
          <a:p>
            <a:endParaRPr lang="ru-RU" sz="2000" b="1" dirty="0" smtClean="0"/>
          </a:p>
          <a:p>
            <a:endParaRPr lang="ru-RU" sz="2000" b="1" dirty="0"/>
          </a:p>
          <a:p>
            <a:endParaRPr lang="ru-RU" sz="2000" b="1"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381424"/>
            <a:ext cx="6667500" cy="3456384"/>
          </a:xfrm>
          <a:prstGeom prst="rect">
            <a:avLst/>
          </a:prstGeom>
        </p:spPr>
      </p:pic>
    </p:spTree>
    <p:extLst>
      <p:ext uri="{BB962C8B-B14F-4D97-AF65-F5344CB8AC3E}">
        <p14:creationId xmlns:p14="http://schemas.microsoft.com/office/powerpoint/2010/main" val="1317064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9144000" cy="3077222"/>
          </a:xfrm>
          <a:prstGeom prst="rect">
            <a:avLst/>
          </a:prstGeom>
        </p:spPr>
      </p:pic>
      <p:sp>
        <p:nvSpPr>
          <p:cNvPr id="4" name="TextBox 3"/>
          <p:cNvSpPr txBox="1"/>
          <p:nvPr/>
        </p:nvSpPr>
        <p:spPr>
          <a:xfrm>
            <a:off x="467544" y="4869160"/>
            <a:ext cx="7992888" cy="2092881"/>
          </a:xfrm>
          <a:prstGeom prst="rect">
            <a:avLst/>
          </a:prstGeom>
          <a:noFill/>
        </p:spPr>
        <p:txBody>
          <a:bodyPr wrap="square" rtlCol="0">
            <a:spAutoFit/>
          </a:bodyPr>
          <a:lstStyle/>
          <a:p>
            <a:pPr algn="ctr"/>
            <a:r>
              <a:rPr lang="ru-RU" sz="2800" b="1" dirty="0" smtClean="0"/>
              <a:t>Устраняется или в грудном возрасте, или </a:t>
            </a:r>
            <a:r>
              <a:rPr lang="ru-RU" sz="2800" b="1" dirty="0"/>
              <a:t>в возрасте </a:t>
            </a:r>
            <a:r>
              <a:rPr lang="ru-RU" sz="2800" b="1" dirty="0" smtClean="0"/>
              <a:t>6-8 </a:t>
            </a:r>
            <a:r>
              <a:rPr lang="ru-RU" sz="2800" b="1" dirty="0"/>
              <a:t>лет, </a:t>
            </a:r>
            <a:r>
              <a:rPr lang="ru-RU" sz="2800" b="1" dirty="0" smtClean="0"/>
              <a:t> после прорезывания постоянных резцов</a:t>
            </a:r>
            <a:endParaRPr lang="ru-RU" sz="2800" b="1" dirty="0"/>
          </a:p>
          <a:p>
            <a:pPr algn="ctr"/>
            <a:r>
              <a:rPr lang="ru-RU" sz="2800" b="1" dirty="0"/>
              <a:t>	</a:t>
            </a:r>
            <a:endParaRPr lang="ru-RU" sz="2800" dirty="0"/>
          </a:p>
          <a:p>
            <a:endParaRPr lang="ru-RU" dirty="0"/>
          </a:p>
        </p:txBody>
      </p:sp>
      <p:sp>
        <p:nvSpPr>
          <p:cNvPr id="5" name="TextBox 4"/>
          <p:cNvSpPr txBox="1"/>
          <p:nvPr/>
        </p:nvSpPr>
        <p:spPr>
          <a:xfrm>
            <a:off x="251520" y="188640"/>
            <a:ext cx="8892480" cy="1107996"/>
          </a:xfrm>
          <a:prstGeom prst="rect">
            <a:avLst/>
          </a:prstGeom>
          <a:noFill/>
        </p:spPr>
        <p:txBody>
          <a:bodyPr wrap="square" rtlCol="0">
            <a:spAutoFit/>
          </a:bodyPr>
          <a:lstStyle/>
          <a:p>
            <a:pPr algn="ctr"/>
            <a:r>
              <a:rPr lang="ru-RU" sz="2400" b="1" dirty="0" smtClean="0">
                <a:solidFill>
                  <a:srgbClr val="0070C0"/>
                </a:solidFill>
              </a:rPr>
              <a:t>Постнатальные причины </a:t>
            </a:r>
            <a:r>
              <a:rPr lang="ru-RU" sz="2400" b="1" dirty="0">
                <a:solidFill>
                  <a:srgbClr val="0070C0"/>
                </a:solidFill>
              </a:rPr>
              <a:t>зубочелюстных </a:t>
            </a:r>
            <a:r>
              <a:rPr lang="ru-RU" sz="2400" b="1" dirty="0" smtClean="0">
                <a:solidFill>
                  <a:srgbClr val="0070C0"/>
                </a:solidFill>
              </a:rPr>
              <a:t>аномалий</a:t>
            </a:r>
          </a:p>
          <a:p>
            <a:pPr algn="ctr"/>
            <a:r>
              <a:rPr lang="ru-RU" sz="2400" b="1" dirty="0" smtClean="0">
                <a:solidFill>
                  <a:srgbClr val="0070C0"/>
                </a:solidFill>
              </a:rPr>
              <a:t>Низкое прикрепление уздечки верхней губы</a:t>
            </a:r>
            <a:endParaRPr lang="ru-RU" sz="2400" b="1" dirty="0"/>
          </a:p>
          <a:p>
            <a:endParaRPr lang="ru-RU" dirty="0"/>
          </a:p>
        </p:txBody>
      </p:sp>
    </p:spTree>
    <p:extLst>
      <p:ext uri="{BB962C8B-B14F-4D97-AF65-F5344CB8AC3E}">
        <p14:creationId xmlns:p14="http://schemas.microsoft.com/office/powerpoint/2010/main" val="3367496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081"/>
            <a:ext cx="9144000" cy="6493838"/>
          </a:xfrm>
          <a:prstGeom prst="rect">
            <a:avLst/>
          </a:prstGeom>
        </p:spPr>
      </p:pic>
    </p:spTree>
    <p:extLst>
      <p:ext uri="{BB962C8B-B14F-4D97-AF65-F5344CB8AC3E}">
        <p14:creationId xmlns:p14="http://schemas.microsoft.com/office/powerpoint/2010/main" val="3372558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784976" cy="6709529"/>
          </a:xfrm>
          <a:prstGeom prst="rect">
            <a:avLst/>
          </a:prstGeom>
          <a:noFill/>
        </p:spPr>
        <p:txBody>
          <a:bodyPr wrap="square" rtlCol="0">
            <a:spAutoFit/>
          </a:bodyPr>
          <a:lstStyle/>
          <a:p>
            <a:pPr algn="ctr"/>
            <a:r>
              <a:rPr lang="ru-RU" sz="2800" b="1" dirty="0">
                <a:solidFill>
                  <a:srgbClr val="C00000"/>
                </a:solidFill>
              </a:rPr>
              <a:t>Постнатальные местные причины зубочелюстных аномалий</a:t>
            </a:r>
          </a:p>
          <a:p>
            <a:pPr algn="ctr"/>
            <a:endParaRPr lang="ru-RU" sz="2800" b="1" dirty="0" smtClean="0">
              <a:solidFill>
                <a:srgbClr val="C00000"/>
              </a:solidFill>
            </a:endParaRPr>
          </a:p>
          <a:p>
            <a:r>
              <a:rPr lang="ru-RU" sz="2800" b="1" dirty="0" smtClean="0">
                <a:solidFill>
                  <a:srgbClr val="C00000"/>
                </a:solidFill>
              </a:rPr>
              <a:t>Нарушение </a:t>
            </a:r>
            <a:r>
              <a:rPr lang="ru-RU" sz="2800" b="1" dirty="0">
                <a:solidFill>
                  <a:srgbClr val="C00000"/>
                </a:solidFill>
              </a:rPr>
              <a:t>физиологического стирания временных зубов</a:t>
            </a:r>
            <a:r>
              <a:rPr lang="ru-RU" b="1" dirty="0">
                <a:solidFill>
                  <a:srgbClr val="C00000"/>
                </a:solidFill>
              </a:rPr>
              <a:t>. 	</a:t>
            </a:r>
            <a:r>
              <a:rPr lang="ru-RU" sz="2000" b="1" dirty="0" err="1"/>
              <a:t>Стираемость</a:t>
            </a:r>
            <a:r>
              <a:rPr lang="ru-RU" sz="2000" b="1" dirty="0"/>
              <a:t> временных зубов - физиологический процесс, обусловленный с одной стороны, возникающими функциональными нагрузками в связи с развитием активной функции жевания, а с другой - изменением структуры и свойств эма­ли временных зубов, вызванных резорбцией их корней. </a:t>
            </a:r>
            <a:r>
              <a:rPr lang="ru-RU" sz="2000" b="1" dirty="0">
                <a:solidFill>
                  <a:srgbClr val="C00000"/>
                </a:solidFill>
              </a:rPr>
              <a:t>Первые признаки фи­зиологического стирания появляются на резцах в 3-х летнем возрасте, к 4 - 5 годам оно распространяется на клыки и моляры. Благодаря стиранию бугор­ков временных зубов обеспечивается плавное скольжение нижнего зубно­го ряда по отношению к верхнему, что создает условия для формирования правильного прикуса и полноценного жевания. </a:t>
            </a:r>
            <a:r>
              <a:rPr lang="ru-RU" sz="2400" b="1" dirty="0"/>
              <a:t>Задержка физиологической </a:t>
            </a:r>
            <a:r>
              <a:rPr lang="ru-RU" sz="2400" b="1" dirty="0" err="1"/>
              <a:t>стираемости</a:t>
            </a:r>
            <a:r>
              <a:rPr lang="ru-RU" sz="2400" b="1" dirty="0"/>
              <a:t> – возможная причина нарушений правильного развития челюстей	</a:t>
            </a:r>
          </a:p>
          <a:p>
            <a:r>
              <a:rPr lang="ru-RU" sz="2000" b="1" dirty="0">
                <a:solidFill>
                  <a:srgbClr val="C00000"/>
                </a:solidFill>
              </a:rPr>
              <a:t>	</a:t>
            </a:r>
            <a:r>
              <a:rPr lang="ru-RU" sz="2000" b="1" dirty="0" err="1">
                <a:solidFill>
                  <a:srgbClr val="C00000"/>
                </a:solidFill>
              </a:rPr>
              <a:t>Подшлифовка</a:t>
            </a:r>
            <a:r>
              <a:rPr lang="ru-RU" sz="2000" b="1" dirty="0">
                <a:solidFill>
                  <a:srgbClr val="C00000"/>
                </a:solidFill>
              </a:rPr>
              <a:t> бугров временных зубов </a:t>
            </a:r>
            <a:r>
              <a:rPr lang="ru-RU" sz="2000" b="1" dirty="0"/>
              <a:t>обычно производится после 5-7 лет жизни. </a:t>
            </a:r>
          </a:p>
          <a:p>
            <a:endParaRPr lang="ru-RU" dirty="0"/>
          </a:p>
        </p:txBody>
      </p:sp>
    </p:spTree>
    <p:extLst>
      <p:ext uri="{BB962C8B-B14F-4D97-AF65-F5344CB8AC3E}">
        <p14:creationId xmlns:p14="http://schemas.microsoft.com/office/powerpoint/2010/main" val="16205111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6463308"/>
          </a:xfrm>
          <a:prstGeom prst="rect">
            <a:avLst/>
          </a:prstGeom>
          <a:noFill/>
        </p:spPr>
        <p:txBody>
          <a:bodyPr wrap="square" rtlCol="0">
            <a:spAutoFit/>
          </a:bodyPr>
          <a:lstStyle/>
          <a:p>
            <a:pPr algn="ctr"/>
            <a:r>
              <a:rPr lang="ru-RU" sz="2800" b="1" dirty="0" smtClean="0">
                <a:solidFill>
                  <a:srgbClr val="C00000"/>
                </a:solidFill>
              </a:rPr>
              <a:t>Постнатальные местные причины зубочелюстных аномалий</a:t>
            </a:r>
          </a:p>
          <a:p>
            <a:pPr algn="ctr"/>
            <a:endParaRPr lang="ru-RU" sz="2800" b="1" dirty="0">
              <a:solidFill>
                <a:srgbClr val="C00000"/>
              </a:solidFill>
            </a:endParaRPr>
          </a:p>
          <a:p>
            <a:r>
              <a:rPr lang="ru-RU" b="1" dirty="0" smtClean="0">
                <a:solidFill>
                  <a:srgbClr val="C00000"/>
                </a:solidFill>
              </a:rPr>
              <a:t>	</a:t>
            </a:r>
            <a:r>
              <a:rPr lang="ru-RU" sz="3200" b="1" dirty="0" smtClean="0">
                <a:solidFill>
                  <a:srgbClr val="C00000"/>
                </a:solidFill>
              </a:rPr>
              <a:t>Кариес </a:t>
            </a:r>
            <a:r>
              <a:rPr lang="ru-RU" sz="3200" b="1" dirty="0">
                <a:solidFill>
                  <a:srgbClr val="C00000"/>
                </a:solidFill>
              </a:rPr>
              <a:t>и его осложнения</a:t>
            </a:r>
            <a:r>
              <a:rPr lang="ru-RU" sz="2800" b="1" dirty="0"/>
              <a:t>, </a:t>
            </a:r>
            <a:endParaRPr lang="ru-RU" sz="2800" b="1" dirty="0" smtClean="0"/>
          </a:p>
          <a:p>
            <a:r>
              <a:rPr lang="ru-RU" sz="2800" b="1" dirty="0" smtClean="0"/>
              <a:t>приводящие </a:t>
            </a:r>
            <a:r>
              <a:rPr lang="ru-RU" sz="2800" b="1" dirty="0"/>
              <a:t>к удалению временных зубов в раннем возрасте, что всегда ведет к нарушению роста и формообразова­ния альвеолярного отростка, </a:t>
            </a:r>
            <a:r>
              <a:rPr lang="ru-RU" sz="2800" b="1" dirty="0" smtClean="0"/>
              <a:t>смещению соседних зубов, нарушениям прорезывания постоянных зубов, деформации </a:t>
            </a:r>
            <a:r>
              <a:rPr lang="ru-RU" sz="2800" b="1" dirty="0"/>
              <a:t>зубного </a:t>
            </a:r>
            <a:r>
              <a:rPr lang="ru-RU" sz="2800" b="1" dirty="0" smtClean="0"/>
              <a:t>ряда, нарушениям жевания и речи</a:t>
            </a:r>
          </a:p>
          <a:p>
            <a:endParaRPr lang="ru-RU" sz="2800" b="1" dirty="0" smtClean="0"/>
          </a:p>
          <a:p>
            <a:r>
              <a:rPr lang="ru-RU" sz="2800" b="1" dirty="0"/>
              <a:t>	</a:t>
            </a:r>
            <a:r>
              <a:rPr lang="ru-RU" sz="2800" b="1" dirty="0" smtClean="0">
                <a:solidFill>
                  <a:srgbClr val="C00000"/>
                </a:solidFill>
              </a:rPr>
              <a:t>Профилактика и своевременное лечение кариеса и его осложнений – важнейшая мера профилактики зубочелюстных аномалий</a:t>
            </a:r>
            <a:endParaRPr lang="ru-RU" sz="2800" b="1" dirty="0">
              <a:solidFill>
                <a:srgbClr val="C00000"/>
              </a:solidFill>
            </a:endParaRPr>
          </a:p>
          <a:p>
            <a:r>
              <a:rPr lang="ru-RU" b="1" dirty="0">
                <a:solidFill>
                  <a:srgbClr val="C00000"/>
                </a:solidFill>
              </a:rPr>
              <a:t>	</a:t>
            </a:r>
            <a:endParaRPr lang="ru-RU" dirty="0">
              <a:solidFill>
                <a:srgbClr val="C00000"/>
              </a:solidFill>
            </a:endParaRPr>
          </a:p>
        </p:txBody>
      </p:sp>
    </p:spTree>
    <p:extLst>
      <p:ext uri="{BB962C8B-B14F-4D97-AF65-F5344CB8AC3E}">
        <p14:creationId xmlns:p14="http://schemas.microsoft.com/office/powerpoint/2010/main" val="31522232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496944" cy="6740307"/>
          </a:xfrm>
          <a:prstGeom prst="rect">
            <a:avLst/>
          </a:prstGeom>
          <a:noFill/>
        </p:spPr>
        <p:txBody>
          <a:bodyPr wrap="square" rtlCol="0">
            <a:spAutoFit/>
          </a:bodyPr>
          <a:lstStyle/>
          <a:p>
            <a:pPr algn="ctr">
              <a:lnSpc>
                <a:spcPct val="90000"/>
              </a:lnSpc>
              <a:defRPr/>
            </a:pPr>
            <a:r>
              <a:rPr lang="ru-RU" sz="3200" b="1" dirty="0">
                <a:solidFill>
                  <a:srgbClr val="C00000"/>
                </a:solidFill>
              </a:rPr>
              <a:t>Постнатальные местные причины зубочелюстных аномалий</a:t>
            </a:r>
          </a:p>
          <a:p>
            <a:pPr>
              <a:lnSpc>
                <a:spcPct val="90000"/>
              </a:lnSpc>
              <a:defRPr/>
            </a:pPr>
            <a:endParaRPr lang="ru-RU" altLang="ru-RU" sz="2800" b="1" dirty="0" smtClean="0">
              <a:solidFill>
                <a:srgbClr val="000099"/>
              </a:solidFill>
            </a:endParaRPr>
          </a:p>
          <a:p>
            <a:pPr>
              <a:lnSpc>
                <a:spcPct val="90000"/>
              </a:lnSpc>
              <a:defRPr/>
            </a:pPr>
            <a:endParaRPr lang="ru-RU" altLang="ru-RU" sz="2800" b="1" dirty="0">
              <a:solidFill>
                <a:srgbClr val="000099"/>
              </a:solidFill>
            </a:endParaRPr>
          </a:p>
          <a:p>
            <a:pPr marL="342900" indent="-342900">
              <a:lnSpc>
                <a:spcPct val="90000"/>
              </a:lnSpc>
              <a:buFont typeface="Wingdings" panose="05000000000000000000" pitchFamily="2" charset="2"/>
              <a:buChar char="§"/>
              <a:defRPr/>
            </a:pPr>
            <a:r>
              <a:rPr lang="ru-RU" altLang="ru-RU" sz="3200" b="1" dirty="0" smtClean="0">
                <a:solidFill>
                  <a:srgbClr val="000099"/>
                </a:solidFill>
              </a:rPr>
              <a:t>Преждевременная </a:t>
            </a:r>
            <a:r>
              <a:rPr lang="ru-RU" altLang="ru-RU" sz="3200" b="1" dirty="0">
                <a:solidFill>
                  <a:srgbClr val="000099"/>
                </a:solidFill>
              </a:rPr>
              <a:t>потеря временных зубов;</a:t>
            </a:r>
          </a:p>
          <a:p>
            <a:pPr marL="342900" indent="-342900">
              <a:lnSpc>
                <a:spcPct val="90000"/>
              </a:lnSpc>
              <a:buFont typeface="Wingdings" panose="05000000000000000000" pitchFamily="2" charset="2"/>
              <a:buChar char="§"/>
              <a:defRPr/>
            </a:pPr>
            <a:r>
              <a:rPr lang="ru-RU" altLang="ru-RU" sz="3200" b="1" dirty="0">
                <a:solidFill>
                  <a:srgbClr val="000099"/>
                </a:solidFill>
              </a:rPr>
              <a:t>Преждевременная потеря постоянных зубов;</a:t>
            </a:r>
          </a:p>
          <a:p>
            <a:pPr marL="342900" indent="-342900">
              <a:lnSpc>
                <a:spcPct val="90000"/>
              </a:lnSpc>
              <a:buFont typeface="Wingdings" panose="05000000000000000000" pitchFamily="2" charset="2"/>
              <a:buChar char="§"/>
              <a:defRPr/>
            </a:pPr>
            <a:r>
              <a:rPr lang="ru-RU" altLang="ru-RU" sz="3200" b="1" dirty="0">
                <a:solidFill>
                  <a:srgbClr val="000099"/>
                </a:solidFill>
              </a:rPr>
              <a:t>Задержка выпадения временных зубов (ориентир – сроки прорезывания временных зубов);</a:t>
            </a:r>
          </a:p>
          <a:p>
            <a:pPr marL="342900" indent="-342900">
              <a:lnSpc>
                <a:spcPct val="90000"/>
              </a:lnSpc>
              <a:buFont typeface="Wingdings" panose="05000000000000000000" pitchFamily="2" charset="2"/>
              <a:buChar char="§"/>
              <a:defRPr/>
            </a:pPr>
            <a:r>
              <a:rPr lang="ru-RU" altLang="ru-RU" sz="3200" b="1" dirty="0">
                <a:solidFill>
                  <a:srgbClr val="000099"/>
                </a:solidFill>
              </a:rPr>
              <a:t>Задержка прорезывания постоянных зубов (ориентир – сроки прорезывания постоянных зубов);</a:t>
            </a:r>
          </a:p>
          <a:p>
            <a:endParaRPr lang="ru-RU" dirty="0" smtClean="0"/>
          </a:p>
          <a:p>
            <a:endParaRPr lang="ru-RU" dirty="0"/>
          </a:p>
        </p:txBody>
      </p:sp>
    </p:spTree>
    <p:extLst>
      <p:ext uri="{BB962C8B-B14F-4D97-AF65-F5344CB8AC3E}">
        <p14:creationId xmlns:p14="http://schemas.microsoft.com/office/powerpoint/2010/main" val="12699883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856984" cy="6198620"/>
          </a:xfrm>
          <a:prstGeom prst="rect">
            <a:avLst/>
          </a:prstGeom>
          <a:noFill/>
        </p:spPr>
        <p:txBody>
          <a:bodyPr wrap="square" rtlCol="0">
            <a:spAutoFit/>
          </a:bodyPr>
          <a:lstStyle/>
          <a:p>
            <a:r>
              <a:rPr lang="ru-RU" altLang="ru-RU" sz="3200" kern="0" dirty="0" smtClean="0">
                <a:solidFill>
                  <a:srgbClr val="2B5481"/>
                </a:solidFill>
                <a:latin typeface="Tahoma"/>
                <a:ea typeface="+mj-ea"/>
                <a:cs typeface="+mj-cs"/>
              </a:rPr>
              <a:t> </a:t>
            </a:r>
            <a:r>
              <a:rPr lang="ru-RU" altLang="ru-RU" sz="3200" kern="0" dirty="0">
                <a:solidFill>
                  <a:srgbClr val="2B5481"/>
                </a:solidFill>
                <a:latin typeface="Tahoma"/>
                <a:ea typeface="+mj-ea"/>
                <a:cs typeface="+mj-cs"/>
              </a:rPr>
              <a:t>Профилактические мероприятия должны строиться с учетом возрастных периодов развития </a:t>
            </a:r>
            <a:r>
              <a:rPr lang="ru-RU" altLang="ru-RU" sz="3200" kern="0" dirty="0" smtClean="0">
                <a:solidFill>
                  <a:srgbClr val="2B5481"/>
                </a:solidFill>
                <a:latin typeface="Tahoma"/>
                <a:ea typeface="+mj-ea"/>
                <a:cs typeface="+mj-cs"/>
              </a:rPr>
              <a:t>ребенка</a:t>
            </a:r>
          </a:p>
          <a:p>
            <a:endParaRPr lang="ru-RU" sz="3200" kern="0" dirty="0">
              <a:solidFill>
                <a:srgbClr val="2B5481"/>
              </a:solidFill>
              <a:latin typeface="Tahoma"/>
              <a:ea typeface="+mj-ea"/>
              <a:cs typeface="+mj-cs"/>
            </a:endParaRPr>
          </a:p>
          <a:p>
            <a:pPr>
              <a:lnSpc>
                <a:spcPct val="80000"/>
              </a:lnSpc>
            </a:pPr>
            <a:r>
              <a:rPr lang="ru-RU" altLang="ru-RU" sz="2800" b="1" dirty="0" smtClean="0">
                <a:solidFill>
                  <a:srgbClr val="333300"/>
                </a:solidFill>
              </a:rPr>
              <a:t>	Наиболее </a:t>
            </a:r>
            <a:r>
              <a:rPr lang="ru-RU" altLang="ru-RU" sz="2800" b="1" dirty="0">
                <a:solidFill>
                  <a:srgbClr val="333300"/>
                </a:solidFill>
              </a:rPr>
              <a:t>благоприятным для профилактики зубочелюстных аномалий является период активного роста челюстей, связанный с формированием молочного прикуса, что совпадает с </a:t>
            </a:r>
            <a:r>
              <a:rPr lang="ru-RU" altLang="ru-RU" sz="2800" b="1" dirty="0" err="1" smtClean="0">
                <a:solidFill>
                  <a:srgbClr val="C00000"/>
                </a:solidFill>
              </a:rPr>
              <a:t>преддошкольным</a:t>
            </a:r>
            <a:r>
              <a:rPr lang="ru-RU" altLang="ru-RU" sz="2800" b="1" dirty="0" smtClean="0">
                <a:solidFill>
                  <a:srgbClr val="C00000"/>
                </a:solidFill>
              </a:rPr>
              <a:t> </a:t>
            </a:r>
            <a:r>
              <a:rPr lang="ru-RU" altLang="ru-RU" sz="2800" b="1" dirty="0">
                <a:solidFill>
                  <a:srgbClr val="C00000"/>
                </a:solidFill>
              </a:rPr>
              <a:t>и дошкольным возрастом ребенка</a:t>
            </a:r>
            <a:r>
              <a:rPr lang="ru-RU" altLang="ru-RU" sz="2800" b="1" dirty="0" smtClean="0">
                <a:solidFill>
                  <a:srgbClr val="C00000"/>
                </a:solidFill>
              </a:rPr>
              <a:t>.</a:t>
            </a:r>
          </a:p>
          <a:p>
            <a:pPr>
              <a:lnSpc>
                <a:spcPct val="80000"/>
              </a:lnSpc>
            </a:pPr>
            <a:endParaRPr lang="ru-RU" altLang="ru-RU" sz="2800" b="1" dirty="0">
              <a:solidFill>
                <a:srgbClr val="C00000"/>
              </a:solidFill>
            </a:endParaRPr>
          </a:p>
          <a:p>
            <a:pPr>
              <a:lnSpc>
                <a:spcPct val="80000"/>
              </a:lnSpc>
            </a:pPr>
            <a:r>
              <a:rPr lang="ru-RU" altLang="ru-RU" sz="2800" b="1" dirty="0" smtClean="0">
                <a:solidFill>
                  <a:srgbClr val="333300"/>
                </a:solidFill>
              </a:rPr>
              <a:t>	В </a:t>
            </a:r>
            <a:r>
              <a:rPr lang="ru-RU" altLang="ru-RU" sz="2800" b="1" dirty="0">
                <a:solidFill>
                  <a:srgbClr val="333300"/>
                </a:solidFill>
              </a:rPr>
              <a:t>период сменного прикуса профилактические мероприятия становятся менее эффективными</a:t>
            </a:r>
            <a:r>
              <a:rPr lang="ru-RU" altLang="ru-RU" sz="2800" b="1" dirty="0" smtClean="0">
                <a:solidFill>
                  <a:srgbClr val="333300"/>
                </a:solidFill>
              </a:rPr>
              <a:t>.</a:t>
            </a:r>
          </a:p>
          <a:p>
            <a:pPr>
              <a:lnSpc>
                <a:spcPct val="80000"/>
              </a:lnSpc>
            </a:pPr>
            <a:endParaRPr lang="ru-RU" altLang="ru-RU" sz="2800" b="1" dirty="0">
              <a:solidFill>
                <a:srgbClr val="333300"/>
              </a:solidFill>
            </a:endParaRPr>
          </a:p>
          <a:p>
            <a:pPr>
              <a:lnSpc>
                <a:spcPct val="80000"/>
              </a:lnSpc>
            </a:pPr>
            <a:r>
              <a:rPr lang="ru-RU" altLang="ru-RU" sz="2800" b="1" dirty="0">
                <a:solidFill>
                  <a:srgbClr val="333300"/>
                </a:solidFill>
              </a:rPr>
              <a:t> </a:t>
            </a:r>
            <a:r>
              <a:rPr lang="ru-RU" altLang="ru-RU" sz="2800" b="1" dirty="0" smtClean="0">
                <a:solidFill>
                  <a:srgbClr val="333300"/>
                </a:solidFill>
              </a:rPr>
              <a:t>	У </a:t>
            </a:r>
            <a:r>
              <a:rPr lang="ru-RU" altLang="ru-RU" sz="2800" b="1" dirty="0">
                <a:solidFill>
                  <a:srgbClr val="333300"/>
                </a:solidFill>
              </a:rPr>
              <a:t>детей с постоянным прикусом </a:t>
            </a:r>
            <a:r>
              <a:rPr lang="ru-RU" altLang="ru-RU" sz="2800" b="1" dirty="0" smtClean="0">
                <a:solidFill>
                  <a:srgbClr val="333300"/>
                </a:solidFill>
              </a:rPr>
              <a:t>диагностируются </a:t>
            </a:r>
            <a:r>
              <a:rPr lang="ru-RU" altLang="ru-RU" sz="2800" b="1" dirty="0">
                <a:solidFill>
                  <a:srgbClr val="333300"/>
                </a:solidFill>
              </a:rPr>
              <a:t>сформированные зубочелюстные аномалии, требующие трудоемкого лечения.</a:t>
            </a:r>
            <a:endParaRPr lang="ru-RU" sz="2800" b="1" dirty="0"/>
          </a:p>
        </p:txBody>
      </p:sp>
    </p:spTree>
    <p:extLst>
      <p:ext uri="{BB962C8B-B14F-4D97-AF65-F5344CB8AC3E}">
        <p14:creationId xmlns:p14="http://schemas.microsoft.com/office/powerpoint/2010/main" val="20413216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12968" cy="4308872"/>
          </a:xfrm>
          <a:prstGeom prst="rect">
            <a:avLst/>
          </a:prstGeom>
          <a:noFill/>
        </p:spPr>
        <p:txBody>
          <a:bodyPr wrap="square" rtlCol="0">
            <a:spAutoFit/>
          </a:bodyPr>
          <a:lstStyle/>
          <a:p>
            <a:pPr algn="ctr"/>
            <a:r>
              <a:rPr lang="ru-RU" sz="3200" b="1" dirty="0" smtClean="0">
                <a:solidFill>
                  <a:srgbClr val="C00000"/>
                </a:solidFill>
              </a:rPr>
              <a:t>Диспансерное наблюдение – наиболее эффективный путь профилактики зубочелюстных аномалий.</a:t>
            </a:r>
          </a:p>
          <a:p>
            <a:endParaRPr lang="ru-RU" dirty="0"/>
          </a:p>
          <a:p>
            <a:r>
              <a:rPr lang="ru-RU" sz="3200" b="1" dirty="0" smtClean="0">
                <a:solidFill>
                  <a:srgbClr val="FF0000"/>
                </a:solidFill>
              </a:rPr>
              <a:t>Группы диспансерного наблюдения: </a:t>
            </a:r>
          </a:p>
          <a:p>
            <a:endParaRPr lang="ru-RU" sz="3200" b="1" smtClean="0">
              <a:solidFill>
                <a:srgbClr val="002060"/>
              </a:solidFill>
            </a:endParaRPr>
          </a:p>
          <a:p>
            <a:r>
              <a:rPr lang="ru-RU" sz="3200" b="1" smtClean="0">
                <a:solidFill>
                  <a:srgbClr val="002060"/>
                </a:solidFill>
              </a:rPr>
              <a:t>По </a:t>
            </a:r>
            <a:r>
              <a:rPr lang="ru-RU" sz="3200" b="1" dirty="0" smtClean="0">
                <a:solidFill>
                  <a:srgbClr val="002060"/>
                </a:solidFill>
              </a:rPr>
              <a:t>А.А. Осадчему – 1-я,2-я,3-я,4-я группы.</a:t>
            </a:r>
          </a:p>
          <a:p>
            <a:r>
              <a:rPr lang="ru-RU" sz="3200" b="1" dirty="0">
                <a:solidFill>
                  <a:srgbClr val="002060"/>
                </a:solidFill>
              </a:rPr>
              <a:t> </a:t>
            </a:r>
            <a:endParaRPr lang="ru-RU" sz="3200" b="1" dirty="0" smtClean="0">
              <a:solidFill>
                <a:srgbClr val="002060"/>
              </a:solidFill>
            </a:endParaRPr>
          </a:p>
          <a:p>
            <a:r>
              <a:rPr lang="ru-RU" sz="3200" b="1" dirty="0" smtClean="0">
                <a:solidFill>
                  <a:srgbClr val="002060"/>
                </a:solidFill>
              </a:rPr>
              <a:t>По рекомендациям ВОЗ:  0, 1-я, 2а, 2б.</a:t>
            </a:r>
            <a:endParaRPr lang="ru-RU" sz="3200" b="1" dirty="0">
              <a:solidFill>
                <a:srgbClr val="002060"/>
              </a:solidFill>
            </a:endParaRPr>
          </a:p>
        </p:txBody>
      </p:sp>
    </p:spTree>
    <p:extLst>
      <p:ext uri="{BB962C8B-B14F-4D97-AF65-F5344CB8AC3E}">
        <p14:creationId xmlns:p14="http://schemas.microsoft.com/office/powerpoint/2010/main" val="368660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277134376"/>
              </p:ext>
            </p:extLst>
          </p:nvPr>
        </p:nvGraphicFramePr>
        <p:xfrm>
          <a:off x="107504" y="116632"/>
          <a:ext cx="9001000" cy="6624736"/>
        </p:xfrm>
        <a:graphic>
          <a:graphicData uri="http://schemas.openxmlformats.org/drawingml/2006/table">
            <a:tbl>
              <a:tblPr/>
              <a:tblGrid>
                <a:gridCol w="1440160"/>
                <a:gridCol w="2232248"/>
                <a:gridCol w="2808312"/>
                <a:gridCol w="2520280"/>
              </a:tblGrid>
              <a:tr h="6624736">
                <a:tc>
                  <a:txBody>
                    <a:bodyPr/>
                    <a:lstStyle/>
                    <a:p>
                      <a:r>
                        <a:rPr lang="en-US" sz="2800" b="1" dirty="0"/>
                        <a:t>0 (I) </a:t>
                      </a:r>
                    </a:p>
                  </a:txBody>
                  <a:tcPr anchor="ctr">
                    <a:lnL>
                      <a:noFill/>
                    </a:lnL>
                    <a:lnR>
                      <a:noFill/>
                    </a:lnR>
                    <a:lnT>
                      <a:noFill/>
                    </a:lnT>
                    <a:lnB>
                      <a:noFill/>
                    </a:lnB>
                  </a:tcPr>
                </a:tc>
                <a:tc>
                  <a:txBody>
                    <a:bodyPr/>
                    <a:lstStyle/>
                    <a:p>
                      <a:r>
                        <a:rPr lang="ru-RU" sz="2800" b="1" dirty="0"/>
                        <a:t>Дети с нормальным прикусом </a:t>
                      </a:r>
                    </a:p>
                  </a:txBody>
                  <a:tcPr anchor="ctr">
                    <a:lnL>
                      <a:noFill/>
                    </a:lnL>
                    <a:lnR>
                      <a:noFill/>
                    </a:lnR>
                    <a:lnT>
                      <a:noFill/>
                    </a:lnT>
                    <a:lnB>
                      <a:noFill/>
                    </a:lnB>
                  </a:tcPr>
                </a:tc>
                <a:tc>
                  <a:txBody>
                    <a:bodyPr/>
                    <a:lstStyle/>
                    <a:p>
                      <a:r>
                        <a:rPr lang="ru-RU" sz="2800" b="1" dirty="0"/>
                        <a:t>Общее развитие организма, формирование прикуса, </a:t>
                      </a:r>
                      <a:r>
                        <a:rPr lang="ru-RU" sz="2800" b="1" dirty="0" smtClean="0"/>
                        <a:t>профилактика кариеса </a:t>
                      </a:r>
                      <a:endParaRPr lang="ru-RU" sz="2800" b="1" dirty="0"/>
                    </a:p>
                  </a:txBody>
                  <a:tcPr anchor="ctr">
                    <a:lnL>
                      <a:noFill/>
                    </a:lnL>
                    <a:lnR>
                      <a:noFill/>
                    </a:lnR>
                    <a:lnT>
                      <a:noFill/>
                    </a:lnT>
                    <a:lnB>
                      <a:noFill/>
                    </a:lnB>
                  </a:tcPr>
                </a:tc>
                <a:tc>
                  <a:txBody>
                    <a:bodyPr/>
                    <a:lstStyle/>
                    <a:p>
                      <a:r>
                        <a:rPr lang="ru-RU" sz="2800" b="1" dirty="0"/>
                        <a:t>Гигиеническая </a:t>
                      </a:r>
                      <a:r>
                        <a:rPr lang="ru-RU" sz="2800" b="1" dirty="0" smtClean="0"/>
                        <a:t>гимнастика, </a:t>
                      </a:r>
                      <a:r>
                        <a:rPr lang="ru-RU" sz="2800" b="1" dirty="0"/>
                        <a:t>рациональное питание, правильный уход за полостью рта. </a:t>
                      </a:r>
                    </a:p>
                  </a:txBody>
                  <a:tcPr anchor="ctr">
                    <a:lnL>
                      <a:noFill/>
                    </a:lnL>
                    <a:lnR>
                      <a:noFill/>
                    </a:lnR>
                    <a:lnT>
                      <a:noFill/>
                    </a:lnT>
                    <a:lnB>
                      <a:noFill/>
                    </a:lnB>
                  </a:tcPr>
                </a:tc>
              </a:tr>
            </a:tbl>
          </a:graphicData>
        </a:graphic>
      </p:graphicFrame>
      <p:sp>
        <p:nvSpPr>
          <p:cNvPr id="2" name="TextBox 1"/>
          <p:cNvSpPr txBox="1"/>
          <p:nvPr/>
        </p:nvSpPr>
        <p:spPr>
          <a:xfrm>
            <a:off x="3707904" y="1268760"/>
            <a:ext cx="2520280" cy="830997"/>
          </a:xfrm>
          <a:prstGeom prst="rect">
            <a:avLst/>
          </a:prstGeom>
          <a:noFill/>
        </p:spPr>
        <p:txBody>
          <a:bodyPr wrap="square" rtlCol="0">
            <a:spAutoFit/>
          </a:bodyPr>
          <a:lstStyle/>
          <a:p>
            <a:pPr algn="ctr"/>
            <a:r>
              <a:rPr lang="ru-RU" sz="2400" b="1" dirty="0" smtClean="0">
                <a:solidFill>
                  <a:srgbClr val="C00000"/>
                </a:solidFill>
              </a:rPr>
              <a:t>Общие мероприятия</a:t>
            </a:r>
            <a:endParaRPr lang="ru-RU" sz="2400" b="1" dirty="0">
              <a:solidFill>
                <a:srgbClr val="C00000"/>
              </a:solidFill>
            </a:endParaRPr>
          </a:p>
        </p:txBody>
      </p:sp>
      <p:sp>
        <p:nvSpPr>
          <p:cNvPr id="4" name="TextBox 3"/>
          <p:cNvSpPr txBox="1"/>
          <p:nvPr/>
        </p:nvSpPr>
        <p:spPr>
          <a:xfrm>
            <a:off x="6300192" y="1176426"/>
            <a:ext cx="2736304" cy="830997"/>
          </a:xfrm>
          <a:prstGeom prst="rect">
            <a:avLst/>
          </a:prstGeom>
          <a:noFill/>
        </p:spPr>
        <p:txBody>
          <a:bodyPr wrap="square" rtlCol="0">
            <a:spAutoFit/>
          </a:bodyPr>
          <a:lstStyle/>
          <a:p>
            <a:pPr algn="ctr"/>
            <a:r>
              <a:rPr lang="ru-RU" sz="2400" b="1" dirty="0" smtClean="0">
                <a:solidFill>
                  <a:srgbClr val="FF0000"/>
                </a:solidFill>
              </a:rPr>
              <a:t>Специальные мероприятия</a:t>
            </a:r>
            <a:endParaRPr lang="ru-RU" sz="2400" b="1" dirty="0">
              <a:solidFill>
                <a:srgbClr val="FF0000"/>
              </a:solidFill>
            </a:endParaRPr>
          </a:p>
        </p:txBody>
      </p:sp>
    </p:spTree>
    <p:extLst>
      <p:ext uri="{BB962C8B-B14F-4D97-AF65-F5344CB8AC3E}">
        <p14:creationId xmlns:p14="http://schemas.microsoft.com/office/powerpoint/2010/main" val="2563423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239329953"/>
              </p:ext>
            </p:extLst>
          </p:nvPr>
        </p:nvGraphicFramePr>
        <p:xfrm>
          <a:off x="431032" y="-99392"/>
          <a:ext cx="8712968" cy="7050810"/>
        </p:xfrm>
        <a:graphic>
          <a:graphicData uri="http://schemas.openxmlformats.org/drawingml/2006/table">
            <a:tbl>
              <a:tblPr/>
              <a:tblGrid>
                <a:gridCol w="684584"/>
                <a:gridCol w="3671900"/>
                <a:gridCol w="1872716"/>
                <a:gridCol w="2483768"/>
              </a:tblGrid>
              <a:tr h="4525963">
                <a:tc>
                  <a:txBody>
                    <a:bodyPr/>
                    <a:lstStyle/>
                    <a:p>
                      <a:r>
                        <a:rPr lang="en-US" sz="2400" dirty="0"/>
                        <a:t>I (II</a:t>
                      </a:r>
                      <a:r>
                        <a:rPr lang="en-US" sz="800" dirty="0"/>
                        <a:t>) </a:t>
                      </a:r>
                    </a:p>
                  </a:txBody>
                  <a:tcPr marL="40410" marR="40410" marT="20205" marB="20205" anchor="ctr">
                    <a:lnL>
                      <a:noFill/>
                    </a:lnL>
                    <a:lnR>
                      <a:noFill/>
                    </a:lnR>
                    <a:lnT>
                      <a:noFill/>
                    </a:lnT>
                    <a:lnB>
                      <a:noFill/>
                    </a:lnB>
                  </a:tcPr>
                </a:tc>
                <a:tc>
                  <a:txBody>
                    <a:bodyPr/>
                    <a:lstStyle/>
                    <a:p>
                      <a:r>
                        <a:rPr lang="ru-RU" sz="2000" b="1" dirty="0"/>
                        <a:t>Дети, имеющие предрасположение или фоновые процессы для формирования аномалий зубочелюстной системы: - с вредными привычками - патологией ЛОР-органов - неправильным глотанием - нарушение речи - последствиями рахита - короткими уздечками верхней губы и языка - </a:t>
                      </a:r>
                      <a:r>
                        <a:rPr lang="ru-RU" sz="2000" b="1" dirty="0" err="1"/>
                        <a:t>мезиальным</a:t>
                      </a:r>
                      <a:r>
                        <a:rPr lang="ru-RU" sz="2000" b="1" dirty="0"/>
                        <a:t> или дистальным соотношением молочных моляров - дефектами коронок зубов и зубных рядов - </a:t>
                      </a:r>
                      <a:r>
                        <a:rPr lang="ru-RU" sz="2000" b="1" dirty="0" err="1"/>
                        <a:t>нестершимися</a:t>
                      </a:r>
                      <a:r>
                        <a:rPr lang="ru-RU" sz="2000" b="1" dirty="0"/>
                        <a:t> буграми молочных клыков - патологической </a:t>
                      </a:r>
                      <a:r>
                        <a:rPr lang="ru-RU" sz="2000" b="1" dirty="0" err="1"/>
                        <a:t>стираемостью</a:t>
                      </a:r>
                      <a:r>
                        <a:rPr lang="ru-RU" sz="2000" b="1" dirty="0"/>
                        <a:t> зубов - </a:t>
                      </a:r>
                      <a:r>
                        <a:rPr lang="ru-RU" sz="2000" b="1" dirty="0" err="1"/>
                        <a:t>несмыкающейся</a:t>
                      </a:r>
                      <a:r>
                        <a:rPr lang="ru-RU" sz="2000" b="1" dirty="0"/>
                        <a:t> ротовой щелью </a:t>
                      </a:r>
                    </a:p>
                  </a:txBody>
                  <a:tcPr marL="40410" marR="40410" marT="20205" marB="20205" anchor="ctr">
                    <a:lnL>
                      <a:noFill/>
                    </a:lnL>
                    <a:lnR>
                      <a:noFill/>
                    </a:lnR>
                    <a:lnT>
                      <a:noFill/>
                    </a:lnT>
                    <a:lnB>
                      <a:noFill/>
                    </a:lnB>
                  </a:tcPr>
                </a:tc>
                <a:tc>
                  <a:txBody>
                    <a:bodyPr/>
                    <a:lstStyle/>
                    <a:p>
                      <a:r>
                        <a:rPr lang="ru-RU" sz="2000" b="1" dirty="0"/>
                        <a:t>Борьбу с вредными привычками, регуляцию дыхания, жевания, глотания, речи, </a:t>
                      </a:r>
                      <a:r>
                        <a:rPr lang="ru-RU" sz="2000" b="1" dirty="0" err="1"/>
                        <a:t>миодинамического</a:t>
                      </a:r>
                      <a:r>
                        <a:rPr lang="ru-RU" sz="2000" b="1" dirty="0"/>
                        <a:t> равновесия, </a:t>
                      </a:r>
                      <a:r>
                        <a:rPr lang="ru-RU" sz="2000" b="1" dirty="0" smtClean="0"/>
                        <a:t>лечение дефектов </a:t>
                      </a:r>
                      <a:r>
                        <a:rPr lang="ru-RU" sz="2000" b="1" dirty="0"/>
                        <a:t>осанки. </a:t>
                      </a:r>
                    </a:p>
                  </a:txBody>
                  <a:tcPr marL="40410" marR="40410" marT="20205" marB="20205" anchor="ctr">
                    <a:lnL>
                      <a:noFill/>
                    </a:lnL>
                    <a:lnR>
                      <a:noFill/>
                    </a:lnR>
                    <a:lnT>
                      <a:noFill/>
                    </a:lnT>
                    <a:lnB>
                      <a:noFill/>
                    </a:lnB>
                  </a:tcPr>
                </a:tc>
                <a:tc>
                  <a:txBody>
                    <a:bodyPr/>
                    <a:lstStyle/>
                    <a:p>
                      <a:r>
                        <a:rPr lang="ru-RU" sz="2000" b="1" dirty="0"/>
                        <a:t>Те же, а также: - санация носоглотки и нормализация дыхания - нормализация жевания, речи, глотания - удлинение уздечки языка - удлинение уздечки верхней губы после прорезывания 1/1 - </a:t>
                      </a:r>
                      <a:r>
                        <a:rPr lang="ru-RU" sz="2000" b="1" dirty="0" err="1"/>
                        <a:t>подшлифорвка</a:t>
                      </a:r>
                      <a:r>
                        <a:rPr lang="ru-RU" sz="2000" b="1" dirty="0"/>
                        <a:t> бугров молочных клыков у детей старше 4,5 лет - устранение вредных привычек - логопедическое обучение - замещение дефектов коронок зубов - стабилизация высоты прикуса </a:t>
                      </a:r>
                    </a:p>
                  </a:txBody>
                  <a:tcPr marL="40410" marR="40410" marT="20205" marB="20205" anchor="ctr">
                    <a:lnL>
                      <a:noFill/>
                    </a:lnL>
                    <a:lnR>
                      <a:noFill/>
                    </a:lnR>
                    <a:lnT>
                      <a:noFill/>
                    </a:lnT>
                    <a:lnB>
                      <a:noFill/>
                    </a:lnB>
                  </a:tcPr>
                </a:tc>
              </a:tr>
            </a:tbl>
          </a:graphicData>
        </a:graphic>
      </p:graphicFrame>
    </p:spTree>
    <p:extLst>
      <p:ext uri="{BB962C8B-B14F-4D97-AF65-F5344CB8AC3E}">
        <p14:creationId xmlns:p14="http://schemas.microsoft.com/office/powerpoint/2010/main" val="123603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784976" cy="7755969"/>
          </a:xfrm>
          <a:prstGeom prst="rect">
            <a:avLst/>
          </a:prstGeom>
          <a:noFill/>
        </p:spPr>
        <p:txBody>
          <a:bodyPr wrap="square" rtlCol="0">
            <a:spAutoFit/>
          </a:bodyPr>
          <a:lstStyle/>
          <a:p>
            <a:pPr algn="ctr"/>
            <a:r>
              <a:rPr lang="ru-RU" sz="2800" b="1" dirty="0" smtClean="0">
                <a:solidFill>
                  <a:srgbClr val="C00000"/>
                </a:solidFill>
              </a:rPr>
              <a:t>Причины, действующие в </a:t>
            </a:r>
            <a:r>
              <a:rPr lang="ru-RU" sz="2800" b="1" dirty="0" err="1" smtClean="0">
                <a:solidFill>
                  <a:srgbClr val="C00000"/>
                </a:solidFill>
              </a:rPr>
              <a:t>пренатальный</a:t>
            </a:r>
            <a:r>
              <a:rPr lang="ru-RU" sz="2800" b="1" dirty="0" smtClean="0">
                <a:solidFill>
                  <a:srgbClr val="C00000"/>
                </a:solidFill>
              </a:rPr>
              <a:t> период развития человека</a:t>
            </a:r>
          </a:p>
          <a:p>
            <a:pPr algn="ctr"/>
            <a:r>
              <a:rPr lang="ru-RU" sz="2800" b="1" dirty="0" smtClean="0"/>
              <a:t>Общие - </a:t>
            </a:r>
            <a:r>
              <a:rPr lang="ru-RU" altLang="ru-RU" sz="2800" b="1" dirty="0">
                <a:solidFill>
                  <a:srgbClr val="000099"/>
                </a:solidFill>
                <a:latin typeface="Times New Roman" pitchFamily="18" charset="0"/>
              </a:rPr>
              <a:t>Эндогенные</a:t>
            </a:r>
            <a:endParaRPr lang="ru-RU" sz="2800" b="1" dirty="0" smtClean="0"/>
          </a:p>
          <a:p>
            <a:pPr algn="ctr">
              <a:defRPr/>
            </a:pPr>
            <a:r>
              <a:rPr lang="en-US" altLang="ru-RU" sz="2400" b="1" dirty="0" smtClean="0">
                <a:solidFill>
                  <a:srgbClr val="000099"/>
                </a:solidFill>
                <a:latin typeface="Times New Roman" pitchFamily="18" charset="0"/>
              </a:rPr>
              <a:t>I</a:t>
            </a:r>
            <a:r>
              <a:rPr lang="ru-RU" altLang="ru-RU" sz="2400" b="1" dirty="0" smtClean="0">
                <a:solidFill>
                  <a:srgbClr val="000099"/>
                </a:solidFill>
                <a:latin typeface="Times New Roman" pitchFamily="18" charset="0"/>
              </a:rPr>
              <a:t>. Наследственные</a:t>
            </a:r>
            <a:endParaRPr lang="ru-RU" altLang="ru-RU" b="1" dirty="0"/>
          </a:p>
          <a:p>
            <a:pPr marL="285750" indent="-285750">
              <a:buFont typeface="Wingdings" panose="05000000000000000000" pitchFamily="2" charset="2"/>
              <a:buChar char="Ø"/>
              <a:defRPr/>
            </a:pPr>
            <a:r>
              <a:rPr lang="ru-RU" altLang="ru-RU" i="1" dirty="0">
                <a:solidFill>
                  <a:srgbClr val="CC6600"/>
                </a:solidFill>
              </a:rPr>
              <a:t>- </a:t>
            </a:r>
            <a:r>
              <a:rPr lang="ru-RU" altLang="ru-RU" sz="2800" b="1" i="1" dirty="0">
                <a:solidFill>
                  <a:srgbClr val="C00000"/>
                </a:solidFill>
              </a:rPr>
              <a:t>генетическая </a:t>
            </a:r>
            <a:r>
              <a:rPr lang="ru-RU" altLang="ru-RU" sz="2800" b="1" i="1" dirty="0" smtClean="0">
                <a:solidFill>
                  <a:srgbClr val="C00000"/>
                </a:solidFill>
              </a:rPr>
              <a:t>обусловленность </a:t>
            </a:r>
            <a:r>
              <a:rPr lang="ru-RU" altLang="ru-RU" sz="2800" b="1" i="1" dirty="0">
                <a:solidFill>
                  <a:srgbClr val="C00000"/>
                </a:solidFill>
              </a:rPr>
              <a:t>(наличие ассоциация генов системы </a:t>
            </a:r>
            <a:r>
              <a:rPr lang="en-US" altLang="ru-RU" sz="2800" b="1" i="1" dirty="0">
                <a:solidFill>
                  <a:srgbClr val="C00000"/>
                </a:solidFill>
              </a:rPr>
              <a:t>HIA</a:t>
            </a:r>
            <a:r>
              <a:rPr lang="en-US" altLang="ru-RU" sz="2800" b="1" i="1" dirty="0" smtClean="0">
                <a:solidFill>
                  <a:srgbClr val="C00000"/>
                </a:solidFill>
              </a:rPr>
              <a:t>)</a:t>
            </a:r>
            <a:r>
              <a:rPr lang="ru-RU" altLang="ru-RU" sz="2800" b="1" i="1" dirty="0" smtClean="0">
                <a:solidFill>
                  <a:srgbClr val="C00000"/>
                </a:solidFill>
              </a:rPr>
              <a:t>; </a:t>
            </a:r>
          </a:p>
          <a:p>
            <a:pPr marL="285750" indent="-285750">
              <a:buFont typeface="Wingdings" panose="05000000000000000000" pitchFamily="2" charset="2"/>
              <a:buChar char="Ø"/>
              <a:defRPr/>
            </a:pPr>
            <a:r>
              <a:rPr lang="ru-RU" altLang="ru-RU" sz="2800" b="1" i="1" dirty="0" smtClean="0">
                <a:solidFill>
                  <a:srgbClr val="C00000"/>
                </a:solidFill>
              </a:rPr>
              <a:t>(неблагоприятная наследственность) По наследству передаются:</a:t>
            </a:r>
            <a:endParaRPr lang="ru-RU" altLang="ru-RU" sz="2800" b="1" dirty="0">
              <a:solidFill>
                <a:srgbClr val="C00000"/>
              </a:solidFill>
            </a:endParaRPr>
          </a:p>
          <a:p>
            <a:pPr marL="285750" indent="-285750">
              <a:buFont typeface="Wingdings" panose="05000000000000000000" pitchFamily="2" charset="2"/>
              <a:buChar char="§"/>
              <a:defRPr/>
            </a:pPr>
            <a:r>
              <a:rPr lang="ru-RU" altLang="ru-RU" b="1" dirty="0" smtClean="0"/>
              <a:t> </a:t>
            </a:r>
            <a:r>
              <a:rPr lang="ru-RU" altLang="ru-RU" sz="2800" b="1" dirty="0" smtClean="0"/>
              <a:t>Нарушение </a:t>
            </a:r>
            <a:r>
              <a:rPr lang="ru-RU" altLang="ru-RU" sz="2800" b="1" dirty="0"/>
              <a:t>структуры эмали   </a:t>
            </a:r>
            <a:r>
              <a:rPr lang="ru-RU" altLang="ru-RU" sz="2800" b="1" dirty="0" smtClean="0"/>
              <a:t>зубов, полная или частичная адентия, сверхкомплектные зубы, </a:t>
            </a:r>
          </a:p>
          <a:p>
            <a:pPr marL="285750" indent="-285750">
              <a:buFont typeface="Wingdings" panose="05000000000000000000" pitchFamily="2" charset="2"/>
              <a:buChar char="§"/>
              <a:defRPr/>
            </a:pPr>
            <a:r>
              <a:rPr lang="ru-RU" altLang="ru-RU" sz="2800" b="1" dirty="0" smtClean="0"/>
              <a:t>Нарушения в развитии челюстей: индивидуальная микро -или </a:t>
            </a:r>
            <a:r>
              <a:rPr lang="ru-RU" altLang="ru-RU" sz="2800" b="1" dirty="0" err="1" smtClean="0"/>
              <a:t>макродентия</a:t>
            </a:r>
            <a:r>
              <a:rPr lang="ru-RU" altLang="ru-RU" sz="2800" b="1" dirty="0" smtClean="0"/>
              <a:t>, микро- или </a:t>
            </a:r>
            <a:r>
              <a:rPr lang="ru-RU" altLang="ru-RU" sz="2800" b="1" dirty="0" err="1" smtClean="0"/>
              <a:t>макрогнатия</a:t>
            </a:r>
            <a:r>
              <a:rPr lang="ru-RU" altLang="ru-RU" sz="2800" b="1" dirty="0" smtClean="0"/>
              <a:t>, про- или </a:t>
            </a:r>
            <a:r>
              <a:rPr lang="ru-RU" altLang="ru-RU" sz="2800" b="1" dirty="0" err="1" smtClean="0"/>
              <a:t>ретрогнатия</a:t>
            </a:r>
            <a:r>
              <a:rPr lang="ru-RU" altLang="ru-RU" sz="2800" b="1" dirty="0" smtClean="0"/>
              <a:t>, </a:t>
            </a:r>
          </a:p>
          <a:p>
            <a:pPr marL="457200" indent="-457200">
              <a:buFont typeface="Wingdings" panose="05000000000000000000" pitchFamily="2" charset="2"/>
              <a:buChar char="§"/>
              <a:defRPr/>
            </a:pPr>
            <a:r>
              <a:rPr lang="ru-RU" altLang="ru-RU" sz="2800" b="1" dirty="0" smtClean="0"/>
              <a:t>аномалии величины и прикрепления уздечек языка, губ, </a:t>
            </a:r>
          </a:p>
          <a:p>
            <a:pPr marL="457200" indent="-457200">
              <a:buFont typeface="Wingdings" panose="05000000000000000000" pitchFamily="2" charset="2"/>
              <a:buChar char="§"/>
              <a:defRPr/>
            </a:pPr>
            <a:r>
              <a:rPr lang="ru-RU" altLang="ru-RU" sz="2800" b="1" dirty="0" smtClean="0"/>
              <a:t>расщелины верхней губы, твердого и мягкого неба</a:t>
            </a:r>
          </a:p>
          <a:p>
            <a:pPr marL="285750" indent="-285750">
              <a:buFont typeface="Wingdings" panose="05000000000000000000" pitchFamily="2" charset="2"/>
              <a:buChar char="Ø"/>
              <a:defRPr/>
            </a:pPr>
            <a:endParaRPr lang="ru-RU" altLang="ru-RU" dirty="0">
              <a:solidFill>
                <a:srgbClr val="CC6600"/>
              </a:solidFill>
            </a:endParaRPr>
          </a:p>
          <a:p>
            <a:pPr>
              <a:defRPr/>
            </a:pPr>
            <a:endParaRPr lang="ru-RU" altLang="ru-RU" dirty="0">
              <a:solidFill>
                <a:srgbClr val="CC6600"/>
              </a:solidFill>
            </a:endParaRPr>
          </a:p>
          <a:p>
            <a:endParaRPr lang="ru-RU" dirty="0"/>
          </a:p>
        </p:txBody>
      </p:sp>
    </p:spTree>
    <p:extLst>
      <p:ext uri="{BB962C8B-B14F-4D97-AF65-F5344CB8AC3E}">
        <p14:creationId xmlns:p14="http://schemas.microsoft.com/office/powerpoint/2010/main" val="4294182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583060299"/>
              </p:ext>
            </p:extLst>
          </p:nvPr>
        </p:nvGraphicFramePr>
        <p:xfrm>
          <a:off x="251520" y="332656"/>
          <a:ext cx="8784976" cy="6408712"/>
        </p:xfrm>
        <a:graphic>
          <a:graphicData uri="http://schemas.openxmlformats.org/drawingml/2006/table">
            <a:tbl>
              <a:tblPr/>
              <a:tblGrid>
                <a:gridCol w="1012468"/>
                <a:gridCol w="3380020"/>
                <a:gridCol w="2016224"/>
                <a:gridCol w="2376264"/>
              </a:tblGrid>
              <a:tr h="6408712">
                <a:tc>
                  <a:txBody>
                    <a:bodyPr/>
                    <a:lstStyle/>
                    <a:p>
                      <a:r>
                        <a:rPr lang="en-US" sz="2000" b="1" dirty="0"/>
                        <a:t>II</a:t>
                      </a:r>
                      <a:r>
                        <a:rPr lang="ru-RU" sz="2000" b="1" dirty="0"/>
                        <a:t>а (</a:t>
                      </a:r>
                      <a:r>
                        <a:rPr lang="en-US" sz="2000" b="1" dirty="0"/>
                        <a:t>III) </a:t>
                      </a:r>
                    </a:p>
                  </a:txBody>
                  <a:tcPr marL="78034" marR="78034" marT="39017" marB="39017" anchor="ctr">
                    <a:lnL>
                      <a:noFill/>
                    </a:lnL>
                    <a:lnR>
                      <a:noFill/>
                    </a:lnR>
                    <a:lnT>
                      <a:noFill/>
                    </a:lnT>
                    <a:lnB>
                      <a:noFill/>
                    </a:lnB>
                  </a:tcPr>
                </a:tc>
                <a:tc>
                  <a:txBody>
                    <a:bodyPr/>
                    <a:lstStyle/>
                    <a:p>
                      <a:r>
                        <a:rPr lang="ru-RU" sz="2000" b="1" dirty="0"/>
                        <a:t>Дети, имеющие не резко выраженные (без лицевых симптомов) аномалии прикуса, с неправильно прорезывающимися отдельными зубами, с дефектами зубных рядов </a:t>
                      </a:r>
                    </a:p>
                  </a:txBody>
                  <a:tcPr marL="78034" marR="78034" marT="39017" marB="39017" anchor="ctr">
                    <a:lnL>
                      <a:noFill/>
                    </a:lnL>
                    <a:lnR>
                      <a:noFill/>
                    </a:lnR>
                    <a:lnT>
                      <a:noFill/>
                    </a:lnT>
                    <a:lnB>
                      <a:noFill/>
                    </a:lnB>
                  </a:tcPr>
                </a:tc>
                <a:tc>
                  <a:txBody>
                    <a:bodyPr/>
                    <a:lstStyle/>
                    <a:p>
                      <a:r>
                        <a:rPr lang="ru-RU" sz="2000" b="1" dirty="0"/>
                        <a:t>На правильное формирование функций, своевременное устранение этиологических факторов </a:t>
                      </a:r>
                    </a:p>
                  </a:txBody>
                  <a:tcPr marL="78034" marR="78034" marT="39017" marB="39017" anchor="ctr">
                    <a:lnL>
                      <a:noFill/>
                    </a:lnL>
                    <a:lnR>
                      <a:noFill/>
                    </a:lnR>
                    <a:lnT>
                      <a:noFill/>
                    </a:lnT>
                    <a:lnB>
                      <a:noFill/>
                    </a:lnB>
                  </a:tcPr>
                </a:tc>
                <a:tc>
                  <a:txBody>
                    <a:bodyPr/>
                    <a:lstStyle/>
                    <a:p>
                      <a:r>
                        <a:rPr lang="ru-RU" sz="2000" b="1" dirty="0"/>
                        <a:t>Дыхательная, корригирующая гимнастика, использование давящих повязок на губу, подбородочной пращи, вестибулярных пластинок, массаж пальцевой в области неправильно прорезывающихся зубов, гимнастика шпателем, профилактическое зубное протезирование </a:t>
                      </a:r>
                    </a:p>
                  </a:txBody>
                  <a:tcPr marL="78034" marR="78034" marT="39017" marB="39017" anchor="ctr">
                    <a:lnL>
                      <a:noFill/>
                    </a:lnL>
                    <a:lnR>
                      <a:noFill/>
                    </a:lnR>
                    <a:lnT>
                      <a:noFill/>
                    </a:lnT>
                    <a:lnB>
                      <a:noFill/>
                    </a:lnB>
                  </a:tcPr>
                </a:tc>
              </a:tr>
            </a:tbl>
          </a:graphicData>
        </a:graphic>
      </p:graphicFrame>
    </p:spTree>
    <p:extLst>
      <p:ext uri="{BB962C8B-B14F-4D97-AF65-F5344CB8AC3E}">
        <p14:creationId xmlns:p14="http://schemas.microsoft.com/office/powerpoint/2010/main" val="9511397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736755461"/>
              </p:ext>
            </p:extLst>
          </p:nvPr>
        </p:nvGraphicFramePr>
        <p:xfrm>
          <a:off x="-2" y="188640"/>
          <a:ext cx="9036500" cy="6669360"/>
        </p:xfrm>
        <a:graphic>
          <a:graphicData uri="http://schemas.openxmlformats.org/drawingml/2006/table">
            <a:tbl>
              <a:tblPr/>
              <a:tblGrid>
                <a:gridCol w="611562"/>
                <a:gridCol w="3528392"/>
                <a:gridCol w="2448272"/>
                <a:gridCol w="2448274"/>
              </a:tblGrid>
              <a:tr h="6669360">
                <a:tc>
                  <a:txBody>
                    <a:bodyPr/>
                    <a:lstStyle/>
                    <a:p>
                      <a:r>
                        <a:rPr lang="en-US" sz="2400" b="1" dirty="0"/>
                        <a:t>II</a:t>
                      </a:r>
                      <a:r>
                        <a:rPr lang="ru-RU" sz="2400" b="1" dirty="0"/>
                        <a:t>б (</a:t>
                      </a:r>
                      <a:r>
                        <a:rPr lang="en-US" sz="2400" b="1" dirty="0"/>
                        <a:t>IV) </a:t>
                      </a:r>
                    </a:p>
                  </a:txBody>
                  <a:tcPr marL="74196" marR="74196" marT="37098" marB="37098" anchor="ctr">
                    <a:lnL>
                      <a:noFill/>
                    </a:lnL>
                    <a:lnR>
                      <a:noFill/>
                    </a:lnR>
                    <a:lnT>
                      <a:noFill/>
                    </a:lnT>
                    <a:lnB>
                      <a:noFill/>
                    </a:lnB>
                  </a:tcPr>
                </a:tc>
                <a:tc>
                  <a:txBody>
                    <a:bodyPr/>
                    <a:lstStyle/>
                    <a:p>
                      <a:r>
                        <a:rPr lang="ru-RU" sz="2400" b="1" dirty="0"/>
                        <a:t>Дети с выраженными зубочелюстными аномалиями, сопровождающимися лицевыми симптомами и функциональными нарушениями, дефектами зубного ряда и аномалиями прикуса, последствиями травм, опухолей, воспалительных процессов, расщелиной верхней губы и неба </a:t>
                      </a:r>
                    </a:p>
                  </a:txBody>
                  <a:tcPr marL="74196" marR="74196" marT="37098" marB="37098" anchor="ctr">
                    <a:lnL>
                      <a:noFill/>
                    </a:lnL>
                    <a:lnR>
                      <a:noFill/>
                    </a:lnR>
                    <a:lnT>
                      <a:noFill/>
                    </a:lnT>
                    <a:lnB>
                      <a:noFill/>
                    </a:lnB>
                  </a:tcPr>
                </a:tc>
                <a:tc>
                  <a:txBody>
                    <a:bodyPr/>
                    <a:lstStyle/>
                    <a:p>
                      <a:r>
                        <a:rPr lang="ru-RU" sz="2400" b="1" dirty="0"/>
                        <a:t>Устранение этиологического фактора, регуляция функций жевания, дыхания, глотания и речи, формирование правильной осанки </a:t>
                      </a:r>
                    </a:p>
                  </a:txBody>
                  <a:tcPr marL="74196" marR="74196" marT="37098" marB="37098" anchor="ctr">
                    <a:lnL>
                      <a:noFill/>
                    </a:lnL>
                    <a:lnR>
                      <a:noFill/>
                    </a:lnR>
                    <a:lnT>
                      <a:noFill/>
                    </a:lnT>
                    <a:lnB>
                      <a:noFill/>
                    </a:lnB>
                  </a:tcPr>
                </a:tc>
                <a:tc>
                  <a:txBody>
                    <a:bodyPr/>
                    <a:lstStyle/>
                    <a:p>
                      <a:r>
                        <a:rPr lang="ru-RU" sz="2400" b="1" dirty="0"/>
                        <a:t>Устранение этиологического фактора, дыхательная и корригирующая гимнастика, специальная гимнастика, аппаратурное </a:t>
                      </a:r>
                      <a:r>
                        <a:rPr lang="ru-RU" sz="2400" b="1" dirty="0" err="1"/>
                        <a:t>ортодонтическое</a:t>
                      </a:r>
                      <a:r>
                        <a:rPr lang="ru-RU" sz="2400" b="1" dirty="0"/>
                        <a:t> лечение </a:t>
                      </a:r>
                    </a:p>
                  </a:txBody>
                  <a:tcPr marL="74196" marR="74196" marT="37098" marB="37098" anchor="ctr">
                    <a:lnL>
                      <a:noFill/>
                    </a:lnL>
                    <a:lnR>
                      <a:noFill/>
                    </a:lnR>
                    <a:lnT>
                      <a:noFill/>
                    </a:lnT>
                    <a:lnB>
                      <a:noFill/>
                    </a:lnB>
                  </a:tcPr>
                </a:tc>
              </a:tr>
            </a:tbl>
          </a:graphicData>
        </a:graphic>
      </p:graphicFrame>
    </p:spTree>
    <p:extLst>
      <p:ext uri="{BB962C8B-B14F-4D97-AF65-F5344CB8AC3E}">
        <p14:creationId xmlns:p14="http://schemas.microsoft.com/office/powerpoint/2010/main" val="2212318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18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3312368"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980728"/>
            <a:ext cx="345638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3608" y="87595"/>
            <a:ext cx="7200800" cy="830997"/>
          </a:xfrm>
          <a:prstGeom prst="rect">
            <a:avLst/>
          </a:prstGeom>
          <a:noFill/>
        </p:spPr>
        <p:txBody>
          <a:bodyPr wrap="square" rtlCol="0">
            <a:spAutoFit/>
          </a:bodyPr>
          <a:lstStyle/>
          <a:p>
            <a:pPr algn="ctr"/>
            <a:r>
              <a:rPr lang="ru-RU" sz="2400" b="1" dirty="0" smtClean="0"/>
              <a:t>Врожденные синдромы, включающие аномалии лицевого скелета</a:t>
            </a:r>
            <a:endParaRPr lang="ru-RU" sz="2400" b="1" dirty="0"/>
          </a:p>
        </p:txBody>
      </p:sp>
      <p:sp>
        <p:nvSpPr>
          <p:cNvPr id="4" name="TextBox 3"/>
          <p:cNvSpPr txBox="1"/>
          <p:nvPr/>
        </p:nvSpPr>
        <p:spPr>
          <a:xfrm>
            <a:off x="1187624" y="4921423"/>
            <a:ext cx="3312368" cy="1323439"/>
          </a:xfrm>
          <a:prstGeom prst="rect">
            <a:avLst/>
          </a:prstGeom>
          <a:noFill/>
        </p:spPr>
        <p:txBody>
          <a:bodyPr wrap="square" rtlCol="0">
            <a:spAutoFit/>
          </a:bodyPr>
          <a:lstStyle/>
          <a:p>
            <a:pPr algn="ctr"/>
            <a:r>
              <a:rPr lang="ru-RU" sz="2000" b="1" dirty="0" smtClean="0"/>
              <a:t>Недоразвитие нижней челюсти и ушной раковины при </a:t>
            </a:r>
            <a:r>
              <a:rPr lang="ru-RU" sz="2000" b="1" dirty="0" err="1" smtClean="0"/>
              <a:t>мандибуло</a:t>
            </a:r>
            <a:r>
              <a:rPr lang="ru-RU" sz="2000" b="1" dirty="0" smtClean="0"/>
              <a:t>-фациальном </a:t>
            </a:r>
            <a:r>
              <a:rPr lang="ru-RU" sz="2000" b="1" dirty="0" err="1" smtClean="0"/>
              <a:t>дизостозе</a:t>
            </a:r>
            <a:endParaRPr lang="ru-RU" sz="2000" b="1" dirty="0"/>
          </a:p>
        </p:txBody>
      </p:sp>
      <p:sp>
        <p:nvSpPr>
          <p:cNvPr id="5" name="TextBox 4"/>
          <p:cNvSpPr txBox="1"/>
          <p:nvPr/>
        </p:nvSpPr>
        <p:spPr>
          <a:xfrm>
            <a:off x="5580112" y="4921423"/>
            <a:ext cx="3312368" cy="707886"/>
          </a:xfrm>
          <a:prstGeom prst="rect">
            <a:avLst/>
          </a:prstGeom>
          <a:noFill/>
        </p:spPr>
        <p:txBody>
          <a:bodyPr wrap="square" rtlCol="0">
            <a:spAutoFit/>
          </a:bodyPr>
          <a:lstStyle/>
          <a:p>
            <a:pPr algn="ctr"/>
            <a:r>
              <a:rPr lang="ru-RU" sz="2000" b="1" dirty="0" smtClean="0"/>
              <a:t>Сложная врожденная аномалия лица</a:t>
            </a:r>
            <a:endParaRPr lang="ru-RU" sz="2000" b="1" dirty="0"/>
          </a:p>
        </p:txBody>
      </p:sp>
    </p:spTree>
    <p:extLst>
      <p:ext uri="{BB962C8B-B14F-4D97-AF65-F5344CB8AC3E}">
        <p14:creationId xmlns:p14="http://schemas.microsoft.com/office/powerpoint/2010/main" val="4091220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3768623" cy="31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55976" y="1088744"/>
            <a:ext cx="4414742" cy="3168000"/>
          </a:xfrm>
          <a:prstGeom prst="rect">
            <a:avLst/>
          </a:prstGeom>
        </p:spPr>
      </p:pic>
      <p:sp>
        <p:nvSpPr>
          <p:cNvPr id="5" name="TextBox 4"/>
          <p:cNvSpPr txBox="1"/>
          <p:nvPr/>
        </p:nvSpPr>
        <p:spPr>
          <a:xfrm>
            <a:off x="611560" y="4581128"/>
            <a:ext cx="3384376" cy="646331"/>
          </a:xfrm>
          <a:prstGeom prst="rect">
            <a:avLst/>
          </a:prstGeom>
          <a:noFill/>
        </p:spPr>
        <p:txBody>
          <a:bodyPr wrap="square" rtlCol="0">
            <a:spAutoFit/>
          </a:bodyPr>
          <a:lstStyle/>
          <a:p>
            <a:pPr algn="ctr"/>
            <a:r>
              <a:rPr lang="ru-RU" b="1" dirty="0"/>
              <a:t>Низкое прикрепление уздечки верхней </a:t>
            </a:r>
            <a:r>
              <a:rPr lang="ru-RU" b="1" dirty="0" smtClean="0"/>
              <a:t>губы</a:t>
            </a:r>
            <a:endParaRPr lang="ru-RU" dirty="0"/>
          </a:p>
        </p:txBody>
      </p:sp>
    </p:spTree>
    <p:extLst>
      <p:ext uri="{BB962C8B-B14F-4D97-AF65-F5344CB8AC3E}">
        <p14:creationId xmlns:p14="http://schemas.microsoft.com/office/powerpoint/2010/main" val="3698671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572" y="93533"/>
            <a:ext cx="8784976" cy="6678751"/>
          </a:xfrm>
          <a:prstGeom prst="rect">
            <a:avLst/>
          </a:prstGeom>
          <a:noFill/>
        </p:spPr>
        <p:txBody>
          <a:bodyPr wrap="square" rtlCol="0">
            <a:spAutoFit/>
          </a:bodyPr>
          <a:lstStyle/>
          <a:p>
            <a:pPr algn="ctr"/>
            <a:r>
              <a:rPr lang="ru-RU" altLang="ru-RU" sz="2400" b="1" i="1" u="sng" dirty="0">
                <a:solidFill>
                  <a:srgbClr val="800000"/>
                </a:solidFill>
                <a:latin typeface="Times New Roman" pitchFamily="18" charset="0"/>
              </a:rPr>
              <a:t>Постнатальные факторы </a:t>
            </a:r>
            <a:r>
              <a:rPr lang="ru-RU" altLang="ru-RU" sz="2400" b="1" i="1" u="sng" dirty="0" smtClean="0">
                <a:solidFill>
                  <a:srgbClr val="800000"/>
                </a:solidFill>
                <a:latin typeface="Times New Roman" pitchFamily="18" charset="0"/>
              </a:rPr>
              <a:t>риска</a:t>
            </a:r>
          </a:p>
          <a:p>
            <a:pPr marL="342900" lvl="2" indent="-342900">
              <a:buFont typeface="Wingdings" panose="05000000000000000000" pitchFamily="2" charset="2"/>
              <a:buChar char="Ø"/>
            </a:pPr>
            <a:r>
              <a:rPr lang="ru-RU" altLang="ru-RU" sz="2000" b="1" dirty="0">
                <a:solidFill>
                  <a:srgbClr val="000099"/>
                </a:solidFill>
              </a:rPr>
              <a:t>Перенесенные воспалительные заболевания мягких и костных тканей лица, височно-нижнечелюстного </a:t>
            </a:r>
            <a:r>
              <a:rPr lang="ru-RU" altLang="ru-RU" sz="2000" b="1" dirty="0" smtClean="0">
                <a:solidFill>
                  <a:srgbClr val="000099"/>
                </a:solidFill>
              </a:rPr>
              <a:t>сустава</a:t>
            </a:r>
            <a:r>
              <a:rPr lang="ru-RU" altLang="ru-RU" sz="2000" b="1" dirty="0">
                <a:solidFill>
                  <a:srgbClr val="000099"/>
                </a:solidFill>
              </a:rPr>
              <a:t>.</a:t>
            </a:r>
            <a:r>
              <a:rPr lang="ru-RU" altLang="ru-RU" sz="2000" b="1" dirty="0" smtClean="0">
                <a:solidFill>
                  <a:srgbClr val="000099"/>
                </a:solidFill>
              </a:rPr>
              <a:t> Рахит</a:t>
            </a:r>
            <a:r>
              <a:rPr lang="ru-RU" altLang="ru-RU" sz="2000" b="1" dirty="0">
                <a:solidFill>
                  <a:srgbClr val="000099"/>
                </a:solidFill>
              </a:rPr>
              <a:t>. Травмы зубов и челюстей</a:t>
            </a:r>
            <a:r>
              <a:rPr lang="ru-RU" altLang="ru-RU" sz="2000" b="1" dirty="0" smtClean="0">
                <a:solidFill>
                  <a:srgbClr val="000099"/>
                </a:solidFill>
              </a:rPr>
              <a:t>; </a:t>
            </a:r>
            <a:r>
              <a:rPr lang="ru-RU" altLang="ru-RU" sz="2000" b="1" dirty="0">
                <a:solidFill>
                  <a:srgbClr val="000099"/>
                </a:solidFill>
              </a:rPr>
              <a:t>Рубцовые изменения мягких тканей после ожогов и удаления новообразований полости рта и челюстей;</a:t>
            </a:r>
          </a:p>
          <a:p>
            <a:pPr marL="1257300" lvl="4" indent="-342900">
              <a:buFont typeface="Wingdings" panose="05000000000000000000" pitchFamily="2" charset="2"/>
              <a:buChar char="Ø"/>
            </a:pPr>
            <a:r>
              <a:rPr lang="ru-RU" altLang="ru-RU" sz="2000" b="1" dirty="0" smtClean="0">
                <a:solidFill>
                  <a:srgbClr val="000099"/>
                </a:solidFill>
              </a:rPr>
              <a:t>Неправильное положение ребенка во время сна;</a:t>
            </a:r>
          </a:p>
          <a:p>
            <a:pPr marL="1257300" lvl="4" indent="-342900">
              <a:buFont typeface="Wingdings" panose="05000000000000000000" pitchFamily="2" charset="2"/>
              <a:buChar char="Ø"/>
            </a:pPr>
            <a:r>
              <a:rPr lang="ru-RU" altLang="ru-RU" sz="2000" b="1" dirty="0">
                <a:solidFill>
                  <a:srgbClr val="000099"/>
                </a:solidFill>
              </a:rPr>
              <a:t>неправильная осанка и поза;</a:t>
            </a:r>
          </a:p>
          <a:p>
            <a:pPr marL="1257300" lvl="2" indent="-342900">
              <a:buFont typeface="Wingdings" panose="05000000000000000000" pitchFamily="2" charset="2"/>
              <a:buChar char="Ø"/>
            </a:pPr>
            <a:r>
              <a:rPr lang="ru-RU" altLang="ru-RU" sz="2000" b="1" dirty="0" smtClean="0">
                <a:solidFill>
                  <a:srgbClr val="000099"/>
                </a:solidFill>
              </a:rPr>
              <a:t>Нарушение правил </a:t>
            </a:r>
            <a:r>
              <a:rPr lang="ru-RU" altLang="ru-RU" sz="2000" b="1" dirty="0">
                <a:solidFill>
                  <a:srgbClr val="000099"/>
                </a:solidFill>
              </a:rPr>
              <a:t>искусственного вскармливания ребенка</a:t>
            </a:r>
            <a:r>
              <a:rPr lang="ru-RU" altLang="ru-RU" sz="2000" b="1" dirty="0" smtClean="0">
                <a:solidFill>
                  <a:srgbClr val="000099"/>
                </a:solidFill>
              </a:rPr>
              <a:t>;</a:t>
            </a:r>
          </a:p>
          <a:p>
            <a:pPr marL="1257300" lvl="2" indent="-342900">
              <a:buFont typeface="Wingdings" panose="05000000000000000000" pitchFamily="2" charset="2"/>
              <a:buChar char="Ø"/>
            </a:pPr>
            <a:r>
              <a:rPr lang="ru-RU" altLang="ru-RU" sz="2000" b="1" dirty="0" smtClean="0">
                <a:solidFill>
                  <a:srgbClr val="000099"/>
                </a:solidFill>
              </a:rPr>
              <a:t>Нарушение носового дыхания</a:t>
            </a:r>
            <a:endParaRPr lang="ru-RU" altLang="ru-RU" sz="2000" b="1" dirty="0">
              <a:solidFill>
                <a:srgbClr val="000099"/>
              </a:solidFill>
            </a:endParaRPr>
          </a:p>
          <a:p>
            <a:pPr marL="1257300" lvl="2" indent="-342900">
              <a:buFont typeface="Wingdings" panose="05000000000000000000" pitchFamily="2" charset="2"/>
              <a:buChar char="Ø"/>
            </a:pPr>
            <a:r>
              <a:rPr lang="ru-RU" altLang="ru-RU" sz="2000" b="1" dirty="0">
                <a:solidFill>
                  <a:srgbClr val="000099"/>
                </a:solidFill>
              </a:rPr>
              <a:t>Нарушения функций зубочелюстной системы – жевания, глотания, дыхания и речи;</a:t>
            </a:r>
          </a:p>
          <a:p>
            <a:pPr marL="1257300" lvl="2" indent="-342900">
              <a:buFont typeface="Wingdings" panose="05000000000000000000" pitchFamily="2" charset="2"/>
              <a:buChar char="Ø"/>
            </a:pPr>
            <a:r>
              <a:rPr lang="ru-RU" altLang="ru-RU" sz="2000" b="1" dirty="0">
                <a:solidFill>
                  <a:srgbClr val="000099"/>
                </a:solidFill>
              </a:rPr>
              <a:t>Вредные привычки – сосание пустышки, пальцев, языка, щек, различных предметов, </a:t>
            </a:r>
            <a:endParaRPr lang="ru-RU" altLang="ru-RU" sz="2000" b="1" dirty="0" smtClean="0">
              <a:solidFill>
                <a:srgbClr val="000099"/>
              </a:solidFill>
            </a:endParaRPr>
          </a:p>
          <a:p>
            <a:pPr marL="1257300" lvl="2" indent="-342900">
              <a:buFont typeface="Wingdings" panose="05000000000000000000" pitchFamily="2" charset="2"/>
              <a:buChar char="Ø"/>
            </a:pPr>
            <a:r>
              <a:rPr lang="ru-RU" altLang="ru-RU" sz="2000" b="1" dirty="0" smtClean="0">
                <a:solidFill>
                  <a:srgbClr val="000099"/>
                </a:solidFill>
              </a:rPr>
              <a:t>Аномалии прикрепления уздечек языка и губ;</a:t>
            </a:r>
          </a:p>
          <a:p>
            <a:pPr marL="342900" indent="-342900">
              <a:lnSpc>
                <a:spcPct val="90000"/>
              </a:lnSpc>
              <a:buFont typeface="Wingdings" panose="05000000000000000000" pitchFamily="2" charset="2"/>
              <a:buChar char="Ø"/>
              <a:defRPr/>
            </a:pPr>
            <a:r>
              <a:rPr lang="ru-RU" altLang="ru-RU" sz="2000" b="1" dirty="0" smtClean="0">
                <a:solidFill>
                  <a:srgbClr val="000099"/>
                </a:solidFill>
              </a:rPr>
              <a:t>Кариес </a:t>
            </a:r>
            <a:r>
              <a:rPr lang="ru-RU" altLang="ru-RU" sz="2000" b="1" dirty="0">
                <a:solidFill>
                  <a:srgbClr val="000099"/>
                </a:solidFill>
              </a:rPr>
              <a:t>зубов и его последствия;</a:t>
            </a:r>
          </a:p>
          <a:p>
            <a:pPr marL="342900" indent="-342900">
              <a:lnSpc>
                <a:spcPct val="90000"/>
              </a:lnSpc>
              <a:buFont typeface="Wingdings" panose="05000000000000000000" pitchFamily="2" charset="2"/>
              <a:buChar char="Ø"/>
              <a:defRPr/>
            </a:pPr>
            <a:r>
              <a:rPr lang="ru-RU" altLang="ru-RU" sz="2000" b="1" dirty="0">
                <a:solidFill>
                  <a:srgbClr val="000099"/>
                </a:solidFill>
              </a:rPr>
              <a:t>Недостаточная физиологическая </a:t>
            </a:r>
            <a:r>
              <a:rPr lang="ru-RU" altLang="ru-RU" sz="2000" b="1" dirty="0" err="1">
                <a:solidFill>
                  <a:srgbClr val="000099"/>
                </a:solidFill>
              </a:rPr>
              <a:t>стираемость</a:t>
            </a:r>
            <a:r>
              <a:rPr lang="ru-RU" altLang="ru-RU" sz="2000" b="1" dirty="0">
                <a:solidFill>
                  <a:srgbClr val="000099"/>
                </a:solidFill>
              </a:rPr>
              <a:t> временных зубов;</a:t>
            </a:r>
          </a:p>
          <a:p>
            <a:pPr marL="342900" indent="-342900">
              <a:lnSpc>
                <a:spcPct val="90000"/>
              </a:lnSpc>
              <a:buFont typeface="Wingdings" panose="05000000000000000000" pitchFamily="2" charset="2"/>
              <a:buChar char="Ø"/>
              <a:defRPr/>
            </a:pPr>
            <a:r>
              <a:rPr lang="ru-RU" altLang="ru-RU" sz="2000" b="1" dirty="0">
                <a:solidFill>
                  <a:srgbClr val="000099"/>
                </a:solidFill>
              </a:rPr>
              <a:t>Преждевременная потеря временных зубов;</a:t>
            </a:r>
          </a:p>
          <a:p>
            <a:pPr marL="342900" indent="-342900">
              <a:lnSpc>
                <a:spcPct val="90000"/>
              </a:lnSpc>
              <a:buFont typeface="Wingdings" panose="05000000000000000000" pitchFamily="2" charset="2"/>
              <a:buChar char="Ø"/>
              <a:defRPr/>
            </a:pPr>
            <a:r>
              <a:rPr lang="ru-RU" altLang="ru-RU" sz="2000" b="1" dirty="0">
                <a:solidFill>
                  <a:srgbClr val="000099"/>
                </a:solidFill>
              </a:rPr>
              <a:t>Преждевременная потеря постоянных зубов;</a:t>
            </a:r>
          </a:p>
          <a:p>
            <a:pPr marL="342900" indent="-342900">
              <a:lnSpc>
                <a:spcPct val="90000"/>
              </a:lnSpc>
              <a:buFont typeface="Wingdings" panose="05000000000000000000" pitchFamily="2" charset="2"/>
              <a:buChar char="Ø"/>
              <a:defRPr/>
            </a:pPr>
            <a:r>
              <a:rPr lang="ru-RU" altLang="ru-RU" sz="2000" b="1" dirty="0">
                <a:solidFill>
                  <a:srgbClr val="000099"/>
                </a:solidFill>
              </a:rPr>
              <a:t>Задержка выпадения временных зубов (ориентир – сроки прорезывания </a:t>
            </a:r>
            <a:r>
              <a:rPr lang="ru-RU" altLang="ru-RU" sz="2000" b="1" dirty="0" smtClean="0">
                <a:solidFill>
                  <a:srgbClr val="000099"/>
                </a:solidFill>
              </a:rPr>
              <a:t>временных зубов</a:t>
            </a:r>
            <a:r>
              <a:rPr lang="ru-RU" altLang="ru-RU" sz="2000" b="1" dirty="0">
                <a:solidFill>
                  <a:srgbClr val="000099"/>
                </a:solidFill>
              </a:rPr>
              <a:t>);</a:t>
            </a:r>
          </a:p>
          <a:p>
            <a:pPr marL="342900" indent="-342900">
              <a:lnSpc>
                <a:spcPct val="90000"/>
              </a:lnSpc>
              <a:buFont typeface="Wingdings" panose="05000000000000000000" pitchFamily="2" charset="2"/>
              <a:buChar char="Ø"/>
              <a:defRPr/>
            </a:pPr>
            <a:r>
              <a:rPr lang="ru-RU" altLang="ru-RU" sz="2000" b="1" dirty="0">
                <a:solidFill>
                  <a:srgbClr val="000099"/>
                </a:solidFill>
              </a:rPr>
              <a:t>Задержка прорезывания постоянных зубов (ориентир – сроки прорезывания постоянных зубов</a:t>
            </a:r>
            <a:r>
              <a:rPr lang="ru-RU" altLang="ru-RU" sz="2000" b="1" dirty="0" smtClean="0">
                <a:solidFill>
                  <a:srgbClr val="000099"/>
                </a:solidFill>
              </a:rPr>
              <a:t>);</a:t>
            </a:r>
            <a:endParaRPr lang="ru-RU" altLang="ru-RU" sz="2000" b="1" dirty="0">
              <a:solidFill>
                <a:srgbClr val="000099"/>
              </a:solidFill>
            </a:endParaRPr>
          </a:p>
        </p:txBody>
      </p:sp>
    </p:spTree>
    <p:extLst>
      <p:ext uri="{BB962C8B-B14F-4D97-AF65-F5344CB8AC3E}">
        <p14:creationId xmlns:p14="http://schemas.microsoft.com/office/powerpoint/2010/main" val="1516981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84976" cy="6297108"/>
          </a:xfrm>
          <a:prstGeom prst="rect">
            <a:avLst/>
          </a:prstGeom>
          <a:noFill/>
        </p:spPr>
        <p:txBody>
          <a:bodyPr wrap="square" rtlCol="0">
            <a:spAutoFit/>
          </a:bodyPr>
          <a:lstStyle/>
          <a:p>
            <a:pPr>
              <a:lnSpc>
                <a:spcPct val="90000"/>
              </a:lnSpc>
            </a:pPr>
            <a:r>
              <a:rPr lang="ru-RU" altLang="ru-RU" sz="3200" u="sng" dirty="0" err="1" smtClean="0">
                <a:solidFill>
                  <a:srgbClr val="000099"/>
                </a:solidFill>
                <a:latin typeface="Times New Roman" pitchFamily="18" charset="0"/>
              </a:rPr>
              <a:t>Экзогенные:</a:t>
            </a:r>
            <a:r>
              <a:rPr lang="ru-RU" sz="3200" b="1" dirty="0" err="1">
                <a:solidFill>
                  <a:srgbClr val="C00000"/>
                </a:solidFill>
              </a:rPr>
              <a:t>действующие</a:t>
            </a:r>
            <a:r>
              <a:rPr lang="ru-RU" sz="3200" b="1" dirty="0">
                <a:solidFill>
                  <a:srgbClr val="C00000"/>
                </a:solidFill>
              </a:rPr>
              <a:t> в </a:t>
            </a:r>
            <a:r>
              <a:rPr lang="ru-RU" sz="3200" b="1" dirty="0" err="1">
                <a:solidFill>
                  <a:srgbClr val="C00000"/>
                </a:solidFill>
              </a:rPr>
              <a:t>пренатальный</a:t>
            </a:r>
            <a:r>
              <a:rPr lang="ru-RU" sz="3200" b="1" dirty="0">
                <a:solidFill>
                  <a:srgbClr val="C00000"/>
                </a:solidFill>
              </a:rPr>
              <a:t> период развития человека</a:t>
            </a:r>
          </a:p>
          <a:p>
            <a:pPr>
              <a:lnSpc>
                <a:spcPct val="90000"/>
              </a:lnSpc>
            </a:pPr>
            <a:r>
              <a:rPr lang="ru-RU" altLang="ru-RU" sz="3200" u="sng" dirty="0" smtClean="0">
                <a:solidFill>
                  <a:srgbClr val="000099"/>
                </a:solidFill>
              </a:rPr>
              <a:t>механические</a:t>
            </a:r>
            <a:r>
              <a:rPr lang="ru-RU" altLang="ru-RU" sz="3200" u="sng" dirty="0" smtClean="0">
                <a:solidFill>
                  <a:srgbClr val="CC6600"/>
                </a:solidFill>
              </a:rPr>
              <a:t> </a:t>
            </a:r>
            <a:r>
              <a:rPr lang="ru-RU" altLang="ru-RU" sz="3200" dirty="0">
                <a:solidFill>
                  <a:srgbClr val="CC6600"/>
                </a:solidFill>
              </a:rPr>
              <a:t>(травма, ушиб беременной женщины; тесная одежда </a:t>
            </a:r>
            <a:r>
              <a:rPr lang="ru-RU" altLang="ru-RU" sz="3200" dirty="0" smtClean="0">
                <a:solidFill>
                  <a:srgbClr val="CC6600"/>
                </a:solidFill>
              </a:rPr>
              <a:t>будущей </a:t>
            </a:r>
            <a:r>
              <a:rPr lang="ru-RU" altLang="ru-RU" sz="3200" dirty="0">
                <a:solidFill>
                  <a:srgbClr val="CC6600"/>
                </a:solidFill>
              </a:rPr>
              <a:t>матери) </a:t>
            </a:r>
          </a:p>
          <a:p>
            <a:pPr>
              <a:lnSpc>
                <a:spcPct val="90000"/>
              </a:lnSpc>
            </a:pPr>
            <a:r>
              <a:rPr lang="ru-RU" altLang="ru-RU" sz="3200" u="sng" dirty="0">
                <a:solidFill>
                  <a:srgbClr val="000099"/>
                </a:solidFill>
              </a:rPr>
              <a:t>химические</a:t>
            </a:r>
            <a:r>
              <a:rPr lang="ru-RU" altLang="ru-RU" sz="3200" u="sng" dirty="0">
                <a:solidFill>
                  <a:srgbClr val="CC6600"/>
                </a:solidFill>
              </a:rPr>
              <a:t> </a:t>
            </a:r>
            <a:r>
              <a:rPr lang="ru-RU" altLang="ru-RU" sz="3200" dirty="0" smtClean="0">
                <a:solidFill>
                  <a:srgbClr val="CC6600"/>
                </a:solidFill>
              </a:rPr>
              <a:t>(</a:t>
            </a:r>
            <a:r>
              <a:rPr lang="ru-RU" altLang="ru-RU" sz="3200" dirty="0" err="1" smtClean="0">
                <a:solidFill>
                  <a:srgbClr val="CC6600"/>
                </a:solidFill>
              </a:rPr>
              <a:t>наркомания,алкоголизм</a:t>
            </a:r>
            <a:r>
              <a:rPr lang="ru-RU" altLang="ru-RU" sz="3200" dirty="0" smtClean="0">
                <a:solidFill>
                  <a:srgbClr val="CC6600"/>
                </a:solidFill>
              </a:rPr>
              <a:t> </a:t>
            </a:r>
            <a:r>
              <a:rPr lang="ru-RU" altLang="ru-RU" sz="3200" dirty="0">
                <a:solidFill>
                  <a:srgbClr val="CC6600"/>
                </a:solidFill>
              </a:rPr>
              <a:t>и курение будущих родителей); </a:t>
            </a:r>
          </a:p>
          <a:p>
            <a:pPr>
              <a:lnSpc>
                <a:spcPct val="90000"/>
              </a:lnSpc>
            </a:pPr>
            <a:r>
              <a:rPr lang="ru-RU" altLang="ru-RU" sz="3200" u="sng" dirty="0">
                <a:solidFill>
                  <a:srgbClr val="000099"/>
                </a:solidFill>
              </a:rPr>
              <a:t>профессиональные вредности</a:t>
            </a:r>
            <a:r>
              <a:rPr lang="ru-RU" altLang="ru-RU" sz="3200" dirty="0">
                <a:solidFill>
                  <a:srgbClr val="CC6600"/>
                </a:solidFill>
              </a:rPr>
              <a:t> (работа с лаками, красками, химическими реактивами); </a:t>
            </a:r>
          </a:p>
          <a:p>
            <a:pPr>
              <a:lnSpc>
                <a:spcPct val="90000"/>
              </a:lnSpc>
            </a:pPr>
            <a:r>
              <a:rPr lang="ru-RU" altLang="ru-RU" sz="3200" u="sng" dirty="0">
                <a:solidFill>
                  <a:srgbClr val="000099"/>
                </a:solidFill>
              </a:rPr>
              <a:t>биологические</a:t>
            </a:r>
            <a:r>
              <a:rPr lang="ru-RU" altLang="ru-RU" sz="3200" dirty="0">
                <a:solidFill>
                  <a:srgbClr val="CC6600"/>
                </a:solidFill>
              </a:rPr>
              <a:t> (перенесенные заболевания беременной женщиной: туберкулез, сифилис, краснуха, эпидемический паротит, некоторые формы гриппа, токсоплазмоз); </a:t>
            </a:r>
          </a:p>
          <a:p>
            <a:pPr>
              <a:lnSpc>
                <a:spcPct val="90000"/>
              </a:lnSpc>
            </a:pPr>
            <a:r>
              <a:rPr lang="ru-RU" altLang="ru-RU" sz="3200" u="sng" dirty="0">
                <a:solidFill>
                  <a:srgbClr val="000099"/>
                </a:solidFill>
              </a:rPr>
              <a:t>психические </a:t>
            </a:r>
            <a:r>
              <a:rPr lang="ru-RU" altLang="ru-RU" sz="3200" dirty="0">
                <a:solidFill>
                  <a:srgbClr val="CC6600"/>
                </a:solidFill>
              </a:rPr>
              <a:t>(стрессовые ситуации у матери);</a:t>
            </a:r>
            <a:r>
              <a:rPr lang="ru-RU" altLang="ru-RU" sz="3200" dirty="0"/>
              <a:t> </a:t>
            </a:r>
          </a:p>
          <a:p>
            <a:pPr>
              <a:lnSpc>
                <a:spcPct val="90000"/>
              </a:lnSpc>
            </a:pPr>
            <a:r>
              <a:rPr lang="ru-RU" altLang="ru-RU" sz="3200" u="sng" dirty="0" err="1">
                <a:solidFill>
                  <a:srgbClr val="000099"/>
                </a:solidFill>
              </a:rPr>
              <a:t>радиационнные</a:t>
            </a:r>
            <a:r>
              <a:rPr lang="ru-RU" altLang="ru-RU" sz="3200" u="sng" dirty="0">
                <a:solidFill>
                  <a:srgbClr val="000099"/>
                </a:solidFill>
              </a:rPr>
              <a:t> факторы</a:t>
            </a:r>
            <a:endParaRPr lang="ru-RU" sz="3200" dirty="0"/>
          </a:p>
        </p:txBody>
      </p:sp>
    </p:spTree>
    <p:extLst>
      <p:ext uri="{BB962C8B-B14F-4D97-AF65-F5344CB8AC3E}">
        <p14:creationId xmlns:p14="http://schemas.microsoft.com/office/powerpoint/2010/main" val="1933839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24744"/>
            <a:ext cx="3312368"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3608" y="476672"/>
            <a:ext cx="6624736" cy="523220"/>
          </a:xfrm>
          <a:prstGeom prst="rect">
            <a:avLst/>
          </a:prstGeom>
          <a:noFill/>
        </p:spPr>
        <p:txBody>
          <a:bodyPr wrap="square" rtlCol="0">
            <a:spAutoFit/>
          </a:bodyPr>
          <a:lstStyle/>
          <a:p>
            <a:pPr algn="ctr"/>
            <a:r>
              <a:rPr lang="ru-RU" sz="2800" b="1" dirty="0" smtClean="0"/>
              <a:t>Врожденные аномалии</a:t>
            </a:r>
            <a:endParaRPr lang="ru-RU" sz="2800" b="1" dirty="0"/>
          </a:p>
        </p:txBody>
      </p:sp>
      <p:sp>
        <p:nvSpPr>
          <p:cNvPr id="5" name="TextBox 4"/>
          <p:cNvSpPr txBox="1"/>
          <p:nvPr/>
        </p:nvSpPr>
        <p:spPr>
          <a:xfrm>
            <a:off x="2818292" y="4581933"/>
            <a:ext cx="3024336" cy="400110"/>
          </a:xfrm>
          <a:prstGeom prst="rect">
            <a:avLst/>
          </a:prstGeom>
          <a:noFill/>
        </p:spPr>
        <p:txBody>
          <a:bodyPr wrap="square" rtlCol="0">
            <a:spAutoFit/>
          </a:bodyPr>
          <a:lstStyle/>
          <a:p>
            <a:pPr algn="ctr"/>
            <a:r>
              <a:rPr lang="ru-RU" sz="2000" b="1" dirty="0" err="1" smtClean="0"/>
              <a:t>Нейрофиброматоз</a:t>
            </a:r>
            <a:endParaRPr lang="ru-RU" sz="2000" b="1" dirty="0"/>
          </a:p>
        </p:txBody>
      </p:sp>
    </p:spTree>
    <p:extLst>
      <p:ext uri="{BB962C8B-B14F-4D97-AF65-F5344CB8AC3E}">
        <p14:creationId xmlns:p14="http://schemas.microsoft.com/office/powerpoint/2010/main" val="277671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803" y="1052736"/>
            <a:ext cx="4146377"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79712" y="5085184"/>
            <a:ext cx="5040560" cy="1107996"/>
          </a:xfrm>
          <a:prstGeom prst="rect">
            <a:avLst/>
          </a:prstGeom>
          <a:noFill/>
        </p:spPr>
        <p:txBody>
          <a:bodyPr wrap="square" rtlCol="0">
            <a:spAutoFit/>
          </a:bodyPr>
          <a:lstStyle/>
          <a:p>
            <a:pPr algn="ctr"/>
            <a:r>
              <a:rPr lang="ru-RU" sz="2400" b="1" dirty="0"/>
              <a:t>Двухсторонняя расщелина верхней губы и неба</a:t>
            </a:r>
          </a:p>
          <a:p>
            <a:endParaRPr lang="ru-RU" dirty="0"/>
          </a:p>
        </p:txBody>
      </p:sp>
      <p:sp>
        <p:nvSpPr>
          <p:cNvPr id="4" name="TextBox 3"/>
          <p:cNvSpPr txBox="1"/>
          <p:nvPr/>
        </p:nvSpPr>
        <p:spPr>
          <a:xfrm>
            <a:off x="1043608" y="260648"/>
            <a:ext cx="7128792" cy="584775"/>
          </a:xfrm>
          <a:prstGeom prst="rect">
            <a:avLst/>
          </a:prstGeom>
          <a:noFill/>
        </p:spPr>
        <p:txBody>
          <a:bodyPr wrap="square" rtlCol="0">
            <a:spAutoFit/>
          </a:bodyPr>
          <a:lstStyle/>
          <a:p>
            <a:pPr algn="ctr"/>
            <a:r>
              <a:rPr lang="en-US" sz="3200" b="1" dirty="0" smtClean="0">
                <a:solidFill>
                  <a:srgbClr val="C00000"/>
                </a:solidFill>
              </a:rPr>
              <a:t>I</a:t>
            </a:r>
            <a:r>
              <a:rPr lang="ru-RU" sz="3200" b="1" dirty="0" smtClean="0">
                <a:solidFill>
                  <a:srgbClr val="C00000"/>
                </a:solidFill>
              </a:rPr>
              <a:t>. Наследственная патология</a:t>
            </a:r>
            <a:endParaRPr lang="ru-RU" sz="3200" b="1" dirty="0">
              <a:solidFill>
                <a:srgbClr val="C00000"/>
              </a:solidFill>
            </a:endParaRPr>
          </a:p>
        </p:txBody>
      </p:sp>
    </p:spTree>
    <p:extLst>
      <p:ext uri="{BB962C8B-B14F-4D97-AF65-F5344CB8AC3E}">
        <p14:creationId xmlns:p14="http://schemas.microsoft.com/office/powerpoint/2010/main" val="30162434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4940</TotalTime>
  <Words>2070</Words>
  <Application>Microsoft Office PowerPoint</Application>
  <PresentationFormat>Экран (4:3)</PresentationFormat>
  <Paragraphs>388</Paragraphs>
  <Slides>87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87</vt:i4>
      </vt:variant>
    </vt:vector>
  </HeadingPairs>
  <TitlesOfParts>
    <vt:vector size="8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 Васильевич</dc:creator>
  <cp:lastModifiedBy>Виктор Васильевич</cp:lastModifiedBy>
  <cp:revision>163</cp:revision>
  <dcterms:created xsi:type="dcterms:W3CDTF">2012-09-19T03:40:04Z</dcterms:created>
  <dcterms:modified xsi:type="dcterms:W3CDTF">2020-03-24T09:57:55Z</dcterms:modified>
</cp:coreProperties>
</file>